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05" r:id="rId4"/>
  </p:sldMasterIdLst>
  <p:notesMasterIdLst>
    <p:notesMasterId r:id="rId21"/>
  </p:notesMasterIdLst>
  <p:handoutMasterIdLst>
    <p:handoutMasterId r:id="rId22"/>
  </p:handoutMasterIdLst>
  <p:sldIdLst>
    <p:sldId id="278" r:id="rId5"/>
    <p:sldId id="818" r:id="rId6"/>
    <p:sldId id="821" r:id="rId7"/>
    <p:sldId id="558" r:id="rId8"/>
    <p:sldId id="294" r:id="rId9"/>
    <p:sldId id="296" r:id="rId10"/>
    <p:sldId id="803" r:id="rId11"/>
    <p:sldId id="819" r:id="rId12"/>
    <p:sldId id="295" r:id="rId13"/>
    <p:sldId id="810" r:id="rId14"/>
    <p:sldId id="805" r:id="rId15"/>
    <p:sldId id="822" r:id="rId16"/>
    <p:sldId id="820" r:id="rId17"/>
    <p:sldId id="824" r:id="rId18"/>
    <p:sldId id="823" r:id="rId19"/>
    <p:sldId id="293" r:id="rId20"/>
  </p:sldIdLst>
  <p:sldSz cx="13004800" cy="7315200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04" userDrawn="1">
          <p15:clr>
            <a:srgbClr val="A4A3A4"/>
          </p15:clr>
        </p15:guide>
        <p15:guide id="2" pos="409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C287E3"/>
    <a:srgbClr val="FFFFFF"/>
    <a:srgbClr val="CC9900"/>
    <a:srgbClr val="FFCC00"/>
    <a:srgbClr val="00FFCC"/>
    <a:srgbClr val="FF6600"/>
    <a:srgbClr val="CCFF33"/>
    <a:srgbClr val="FA2502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29DCDDF-0DC9-4259-AAB4-EE972A061075}" v="184" dt="2019-11-06T16:15:26.237"/>
    <p1510:client id="{559E10DA-8469-4130-A617-FBDBFF900294}" v="7" dt="2019-12-09T21:20:25.725"/>
    <p1510:client id="{5C0E5769-B752-40CE-9526-50543F34B6DF}" v="177" dt="2019-11-06T15:35:55.528"/>
    <p1510:client id="{6D9F531E-8E8C-44D8-8E31-E9E0A13954BC}" v="2" dt="2019-12-09T21:19:45.437"/>
    <p1510:client id="{7FA67362-678D-414B-8BC0-B20232C7351A}" v="83" dt="2019-12-09T21:31:02.049"/>
    <p1510:client id="{D63C03E8-CD07-4EC9-B23B-43DEB671C42F}" v="174" dt="2019-11-05T20:49:06.298"/>
    <p1510:client id="{EC0EB1C5-8182-44F7-9705-D689851E3C19}" v="46" dt="2019-11-18T17:04:39.8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23" autoAdjust="0"/>
    <p:restoredTop sz="56404" autoAdjust="0"/>
  </p:normalViewPr>
  <p:slideViewPr>
    <p:cSldViewPr>
      <p:cViewPr varScale="1">
        <p:scale>
          <a:sx n="61" d="100"/>
          <a:sy n="61" d="100"/>
        </p:scale>
        <p:origin x="2250" y="54"/>
      </p:cViewPr>
      <p:guideLst>
        <p:guide orient="horz" pos="2304"/>
        <p:guide pos="409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3846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628" cy="462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62" tIns="46731" rIns="93462" bIns="46731" numCol="1" anchor="t" anchorCtr="0" compatLnSpc="1">
            <a:prstTxWarp prst="textNoShape">
              <a:avLst/>
            </a:prstTxWarp>
          </a:bodyPr>
          <a:lstStyle>
            <a:lvl1pPr defTabSz="934850">
              <a:defRPr sz="1200"/>
            </a:lvl1pPr>
          </a:lstStyle>
          <a:p>
            <a:endParaRPr lang="en-US" dirty="0"/>
          </a:p>
        </p:txBody>
      </p:sp>
      <p:sp>
        <p:nvSpPr>
          <p:cNvPr id="5335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69592" y="0"/>
            <a:ext cx="3039219" cy="462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62" tIns="46731" rIns="93462" bIns="46731" numCol="1" anchor="t" anchorCtr="0" compatLnSpc="1">
            <a:prstTxWarp prst="textNoShape">
              <a:avLst/>
            </a:prstTxWarp>
          </a:bodyPr>
          <a:lstStyle>
            <a:lvl1pPr algn="r" defTabSz="934850">
              <a:defRPr sz="1200"/>
            </a:lvl1pPr>
          </a:lstStyle>
          <a:p>
            <a:endParaRPr lang="en-US" dirty="0"/>
          </a:p>
        </p:txBody>
      </p:sp>
      <p:sp>
        <p:nvSpPr>
          <p:cNvPr id="5335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2216"/>
            <a:ext cx="3037628" cy="462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62" tIns="46731" rIns="93462" bIns="46731" numCol="1" anchor="b" anchorCtr="0" compatLnSpc="1">
            <a:prstTxWarp prst="textNoShape">
              <a:avLst/>
            </a:prstTxWarp>
          </a:bodyPr>
          <a:lstStyle>
            <a:lvl1pPr defTabSz="934850">
              <a:defRPr sz="1200"/>
            </a:lvl1pPr>
          </a:lstStyle>
          <a:p>
            <a:endParaRPr lang="en-US" dirty="0"/>
          </a:p>
        </p:txBody>
      </p:sp>
      <p:sp>
        <p:nvSpPr>
          <p:cNvPr id="5335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69592" y="8832216"/>
            <a:ext cx="3039219" cy="462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62" tIns="46731" rIns="93462" bIns="46731" numCol="1" anchor="b" anchorCtr="0" compatLnSpc="1">
            <a:prstTxWarp prst="textNoShape">
              <a:avLst/>
            </a:prstTxWarp>
          </a:bodyPr>
          <a:lstStyle>
            <a:lvl1pPr algn="r" defTabSz="934850">
              <a:defRPr sz="1200"/>
            </a:lvl1pPr>
          </a:lstStyle>
          <a:p>
            <a:fld id="{2463A173-45AC-4B38-9B76-166F6ACD896E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38550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628" cy="462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62" tIns="46731" rIns="93462" bIns="46731" numCol="1" anchor="t" anchorCtr="0" compatLnSpc="1">
            <a:prstTxWarp prst="textNoShape">
              <a:avLst/>
            </a:prstTxWarp>
          </a:bodyPr>
          <a:lstStyle>
            <a:lvl1pPr defTabSz="934850">
              <a:defRPr sz="1200"/>
            </a:lvl1pPr>
          </a:lstStyle>
          <a:p>
            <a:endParaRPr lang="en-US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9592" y="0"/>
            <a:ext cx="3039219" cy="462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62" tIns="46731" rIns="93462" bIns="46731" numCol="1" anchor="t" anchorCtr="0" compatLnSpc="1">
            <a:prstTxWarp prst="textNoShape">
              <a:avLst/>
            </a:prstTxWarp>
          </a:bodyPr>
          <a:lstStyle>
            <a:lvl1pPr algn="r" defTabSz="934850">
              <a:defRPr sz="1200"/>
            </a:lvl1pPr>
          </a:lstStyle>
          <a:p>
            <a:endParaRPr lang="en-US" dirty="0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09575" y="698500"/>
            <a:ext cx="6192838" cy="34845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2948" y="4416108"/>
            <a:ext cx="5606094" cy="4182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62" tIns="46731" rIns="93462" bIns="467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2216"/>
            <a:ext cx="3037628" cy="462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62" tIns="46731" rIns="93462" bIns="46731" numCol="1" anchor="b" anchorCtr="0" compatLnSpc="1">
            <a:prstTxWarp prst="textNoShape">
              <a:avLst/>
            </a:prstTxWarp>
          </a:bodyPr>
          <a:lstStyle>
            <a:lvl1pPr defTabSz="934850">
              <a:defRPr sz="1200"/>
            </a:lvl1pPr>
          </a:lstStyle>
          <a:p>
            <a:endParaRPr lang="en-US" dirty="0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9592" y="8832216"/>
            <a:ext cx="3039219" cy="462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62" tIns="46731" rIns="93462" bIns="46731" numCol="1" anchor="b" anchorCtr="0" compatLnSpc="1">
            <a:prstTxWarp prst="textNoShape">
              <a:avLst/>
            </a:prstTxWarp>
          </a:bodyPr>
          <a:lstStyle>
            <a:lvl1pPr algn="r" defTabSz="934850">
              <a:defRPr sz="1200"/>
            </a:lvl1pPr>
          </a:lstStyle>
          <a:p>
            <a:fld id="{E0EFC51A-EE41-4C89-A0D4-791876902095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817348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192838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EFC51A-EE41-4C89-A0D4-791876902095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24773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192838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FC51A-EE41-4C89-A0D4-791876902095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95688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192838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FC51A-EE41-4C89-A0D4-791876902095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12048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FC51A-EE41-4C89-A0D4-791876902095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45552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FC51A-EE41-4C89-A0D4-791876902095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2260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FC51A-EE41-4C89-A0D4-791876902095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60204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FC51A-EE41-4C89-A0D4-791876902095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15694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FC51A-EE41-4C89-A0D4-79187690209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68470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FC51A-EE41-4C89-A0D4-791876902095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14317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192838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EFC51A-EE41-4C89-A0D4-791876902095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94423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192838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FC51A-EE41-4C89-A0D4-791876902095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93658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FC51A-EE41-4C89-A0D4-791876902095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78506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02C5C74-0C6B-493F-BC46-F6C3D74BC1EE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291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9575" y="698500"/>
            <a:ext cx="6197600" cy="3486150"/>
          </a:xfrm>
          <a:ln/>
        </p:spPr>
      </p:sp>
      <p:sp>
        <p:nvSpPr>
          <p:cNvPr id="291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0880" y="4415830"/>
            <a:ext cx="5608640" cy="4182661"/>
          </a:xfrm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883957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FC51A-EE41-4C89-A0D4-791876902095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94444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FC51A-EE41-4C89-A0D4-791876902095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5009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wn of Cary Power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0339" y="0"/>
            <a:ext cx="11218623" cy="2982054"/>
          </a:xfrm>
        </p:spPr>
        <p:txBody>
          <a:bodyPr anchor="b"/>
          <a:lstStyle>
            <a:lvl1pPr algn="ctr">
              <a:defRPr sz="6400">
                <a:latin typeface="Franklin Gothic Medium Cond" panose="020B06060304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80337" y="2982057"/>
            <a:ext cx="11218623" cy="1756643"/>
          </a:xfrm>
        </p:spPr>
        <p:txBody>
          <a:bodyPr>
            <a:normAutofit/>
          </a:bodyPr>
          <a:lstStyle>
            <a:lvl1pPr marL="0" indent="0" algn="ctr">
              <a:buNone/>
              <a:defRPr sz="3840">
                <a:latin typeface="FreesiaUPC" panose="020B0604020202020204" pitchFamily="34" charset="-34"/>
                <a:cs typeface="FreesiaUPC" panose="020B0604020202020204" pitchFamily="34" charset="-34"/>
              </a:defRPr>
            </a:lvl1pPr>
            <a:lvl2pPr marL="487681" indent="0" algn="ctr">
              <a:buNone/>
              <a:defRPr sz="2133"/>
            </a:lvl2pPr>
            <a:lvl3pPr marL="975362" indent="0" algn="ctr">
              <a:buNone/>
              <a:defRPr sz="1921"/>
            </a:lvl3pPr>
            <a:lvl4pPr marL="1463043" indent="0" algn="ctr">
              <a:buNone/>
              <a:defRPr sz="1707"/>
            </a:lvl4pPr>
            <a:lvl5pPr marL="1950724" indent="0" algn="ctr">
              <a:buNone/>
              <a:defRPr sz="1707"/>
            </a:lvl5pPr>
            <a:lvl6pPr marL="2438405" indent="0" algn="ctr">
              <a:buNone/>
              <a:defRPr sz="1707"/>
            </a:lvl6pPr>
            <a:lvl7pPr marL="2926086" indent="0" algn="ctr">
              <a:buNone/>
              <a:defRPr sz="1707"/>
            </a:lvl7pPr>
            <a:lvl8pPr marL="3413767" indent="0" algn="ctr">
              <a:buNone/>
              <a:defRPr sz="1707"/>
            </a:lvl8pPr>
            <a:lvl9pPr marL="3901448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Franklin Gothic Medium Cond" panose="020B0606030402020204" pitchFamily="34" charset="0"/>
              </a:defRPr>
            </a:lvl1pPr>
          </a:lstStyle>
          <a:p>
            <a:fld id="{3194693A-65E0-43DC-8D1B-F7850C2C60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892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17200" y="6705600"/>
            <a:ext cx="2026796" cy="463979"/>
          </a:xfrm>
        </p:spPr>
        <p:txBody>
          <a:bodyPr/>
          <a:lstStyle/>
          <a:p>
            <a:fld id="{828867A5-8A2D-4F64-BACF-253A3378D36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7039006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5887" y="1359832"/>
            <a:ext cx="11194833" cy="3042919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5887" y="4431539"/>
            <a:ext cx="11194834" cy="1600199"/>
          </a:xfrm>
        </p:spPr>
        <p:txBody>
          <a:bodyPr>
            <a:normAutofit/>
          </a:bodyPr>
          <a:lstStyle>
            <a:lvl1pPr marL="0" indent="0">
              <a:buNone/>
              <a:defRPr sz="3413" b="0">
                <a:solidFill>
                  <a:schemeClr val="tx1">
                    <a:tint val="75000"/>
                  </a:schemeClr>
                </a:solidFill>
              </a:defRPr>
            </a:lvl1pPr>
            <a:lvl2pPr marL="487681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62" indent="0">
              <a:buNone/>
              <a:defRPr sz="1921">
                <a:solidFill>
                  <a:schemeClr val="tx1">
                    <a:tint val="75000"/>
                  </a:schemeClr>
                </a:solidFill>
              </a:defRPr>
            </a:lvl3pPr>
            <a:lvl4pPr marL="1463043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24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05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7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448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011B7-E110-4F67-99C1-147D7DA79F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8415596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7468" y="1947334"/>
            <a:ext cx="5683652" cy="43211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37206" y="1947334"/>
            <a:ext cx="6006791" cy="43211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F8592-1E5C-4138-A96F-F75E2872F9B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45944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5046" y="389467"/>
            <a:ext cx="11858951" cy="1413934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5046" y="1793242"/>
            <a:ext cx="5612368" cy="878839"/>
          </a:xfrm>
        </p:spPr>
        <p:txBody>
          <a:bodyPr anchor="b">
            <a:noAutofit/>
          </a:bodyPr>
          <a:lstStyle>
            <a:lvl1pPr marL="0" indent="0">
              <a:buNone/>
              <a:defRPr sz="3201" b="1">
                <a:solidFill>
                  <a:schemeClr val="bg1"/>
                </a:solidFill>
              </a:defRPr>
            </a:lvl1pPr>
            <a:lvl2pPr marL="487681" indent="0">
              <a:buNone/>
              <a:defRPr sz="2133" b="1"/>
            </a:lvl2pPr>
            <a:lvl3pPr marL="975362" indent="0">
              <a:buNone/>
              <a:defRPr sz="1921" b="1"/>
            </a:lvl3pPr>
            <a:lvl4pPr marL="1463043" indent="0">
              <a:buNone/>
              <a:defRPr sz="1707" b="1"/>
            </a:lvl4pPr>
            <a:lvl5pPr marL="1950724" indent="0">
              <a:buNone/>
              <a:defRPr sz="1707" b="1"/>
            </a:lvl5pPr>
            <a:lvl6pPr marL="2438405" indent="0">
              <a:buNone/>
              <a:defRPr sz="1707" b="1"/>
            </a:lvl6pPr>
            <a:lvl7pPr marL="2926086" indent="0">
              <a:buNone/>
              <a:defRPr sz="1707" b="1"/>
            </a:lvl7pPr>
            <a:lvl8pPr marL="3413767" indent="0">
              <a:buNone/>
              <a:defRPr sz="1707" b="1"/>
            </a:lvl8pPr>
            <a:lvl9pPr marL="3901448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5046" y="2672080"/>
            <a:ext cx="5612368" cy="365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08574" y="1793242"/>
            <a:ext cx="5935422" cy="878839"/>
          </a:xfrm>
        </p:spPr>
        <p:txBody>
          <a:bodyPr anchor="b">
            <a:normAutofit/>
          </a:bodyPr>
          <a:lstStyle>
            <a:lvl1pPr marL="0" indent="0">
              <a:buNone/>
              <a:defRPr sz="3201" b="1">
                <a:solidFill>
                  <a:schemeClr val="bg1"/>
                </a:solidFill>
              </a:defRPr>
            </a:lvl1pPr>
            <a:lvl2pPr marL="487681" indent="0">
              <a:buNone/>
              <a:defRPr sz="2133" b="1"/>
            </a:lvl2pPr>
            <a:lvl3pPr marL="975362" indent="0">
              <a:buNone/>
              <a:defRPr sz="1921" b="1"/>
            </a:lvl3pPr>
            <a:lvl4pPr marL="1463043" indent="0">
              <a:buNone/>
              <a:defRPr sz="1707" b="1"/>
            </a:lvl4pPr>
            <a:lvl5pPr marL="1950724" indent="0">
              <a:buNone/>
              <a:defRPr sz="1707" b="1"/>
            </a:lvl5pPr>
            <a:lvl6pPr marL="2438405" indent="0">
              <a:buNone/>
              <a:defRPr sz="1707" b="1"/>
            </a:lvl6pPr>
            <a:lvl7pPr marL="2926086" indent="0">
              <a:buNone/>
              <a:defRPr sz="1707" b="1"/>
            </a:lvl7pPr>
            <a:lvl8pPr marL="3413767" indent="0">
              <a:buNone/>
              <a:defRPr sz="1707" b="1"/>
            </a:lvl8pPr>
            <a:lvl9pPr marL="3901448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08574" y="2672080"/>
            <a:ext cx="5935422" cy="365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B622E-8512-4528-8614-7FF267C08AA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2487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A9940-4349-4B19-9D5A-0D8BFFCD52B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3294659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BEA20-EE05-434C-AD79-46D2D8C2ABD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3266455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5889" y="487679"/>
            <a:ext cx="5244805" cy="1913294"/>
          </a:xfrm>
        </p:spPr>
        <p:txBody>
          <a:bodyPr anchor="b">
            <a:normAutofit/>
          </a:bodyPr>
          <a:lstStyle>
            <a:lvl1pPr>
              <a:defRPr sz="362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39841" y="487683"/>
            <a:ext cx="5772574" cy="6006789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5889" y="2400973"/>
            <a:ext cx="5244805" cy="4093498"/>
          </a:xfrm>
        </p:spPr>
        <p:txBody>
          <a:bodyPr>
            <a:normAutofit/>
          </a:bodyPr>
          <a:lstStyle>
            <a:lvl1pPr marL="0" indent="0">
              <a:buNone/>
              <a:defRPr sz="2560"/>
            </a:lvl1pPr>
            <a:lvl2pPr marL="487681" indent="0">
              <a:buNone/>
              <a:defRPr sz="1494"/>
            </a:lvl2pPr>
            <a:lvl3pPr marL="975362" indent="0">
              <a:buNone/>
              <a:defRPr sz="1280"/>
            </a:lvl3pPr>
            <a:lvl4pPr marL="1463043" indent="0">
              <a:buNone/>
              <a:defRPr sz="1067"/>
            </a:lvl4pPr>
            <a:lvl5pPr marL="1950724" indent="0">
              <a:buNone/>
              <a:defRPr sz="1067"/>
            </a:lvl5pPr>
            <a:lvl6pPr marL="2438405" indent="0">
              <a:buNone/>
              <a:defRPr sz="1067"/>
            </a:lvl6pPr>
            <a:lvl7pPr marL="2926086" indent="0">
              <a:buNone/>
              <a:defRPr sz="1067"/>
            </a:lvl7pPr>
            <a:lvl8pPr marL="3413767" indent="0">
              <a:buNone/>
              <a:defRPr sz="1067"/>
            </a:lvl8pPr>
            <a:lvl9pPr marL="3901448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8CC13-91CA-4609-9AA2-8329E693835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067576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2099" y="487680"/>
            <a:ext cx="5150376" cy="1706880"/>
          </a:xfrm>
        </p:spPr>
        <p:txBody>
          <a:bodyPr anchor="b">
            <a:normAutofit/>
          </a:bodyPr>
          <a:lstStyle>
            <a:lvl1pPr>
              <a:defRPr sz="362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359745" y="487682"/>
            <a:ext cx="6130836" cy="5542898"/>
          </a:xfrm>
        </p:spPr>
        <p:txBody>
          <a:bodyPr/>
          <a:lstStyle>
            <a:lvl1pPr marL="0" indent="0">
              <a:buNone/>
              <a:defRPr sz="3413"/>
            </a:lvl1pPr>
            <a:lvl2pPr marL="487681" indent="0">
              <a:buNone/>
              <a:defRPr sz="2987"/>
            </a:lvl2pPr>
            <a:lvl3pPr marL="975362" indent="0">
              <a:buNone/>
              <a:defRPr sz="2560"/>
            </a:lvl3pPr>
            <a:lvl4pPr marL="1463043" indent="0">
              <a:buNone/>
              <a:defRPr sz="2133"/>
            </a:lvl4pPr>
            <a:lvl5pPr marL="1950724" indent="0">
              <a:buNone/>
              <a:defRPr sz="2133"/>
            </a:lvl5pPr>
            <a:lvl6pPr marL="2438405" indent="0">
              <a:buNone/>
              <a:defRPr sz="2133"/>
            </a:lvl6pPr>
            <a:lvl7pPr marL="2926086" indent="0">
              <a:buNone/>
              <a:defRPr sz="2133"/>
            </a:lvl7pPr>
            <a:lvl8pPr marL="3413767" indent="0">
              <a:buNone/>
              <a:defRPr sz="2133"/>
            </a:lvl8pPr>
            <a:lvl9pPr marL="3901448" indent="0">
              <a:buNone/>
              <a:defRPr sz="2133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2099" y="2194561"/>
            <a:ext cx="5150376" cy="3836019"/>
          </a:xfrm>
        </p:spPr>
        <p:txBody>
          <a:bodyPr>
            <a:normAutofit/>
          </a:bodyPr>
          <a:lstStyle>
            <a:lvl1pPr marL="0" indent="0">
              <a:buNone/>
              <a:defRPr sz="2560"/>
            </a:lvl1pPr>
            <a:lvl2pPr marL="487681" indent="0">
              <a:buNone/>
              <a:defRPr sz="1494"/>
            </a:lvl2pPr>
            <a:lvl3pPr marL="975362" indent="0">
              <a:buNone/>
              <a:defRPr sz="1280"/>
            </a:lvl3pPr>
            <a:lvl4pPr marL="1463043" indent="0">
              <a:buNone/>
              <a:defRPr sz="1067"/>
            </a:lvl4pPr>
            <a:lvl5pPr marL="1950724" indent="0">
              <a:buNone/>
              <a:defRPr sz="1067"/>
            </a:lvl5pPr>
            <a:lvl6pPr marL="2438405" indent="0">
              <a:buNone/>
              <a:defRPr sz="1067"/>
            </a:lvl6pPr>
            <a:lvl7pPr marL="2926086" indent="0">
              <a:buNone/>
              <a:defRPr sz="1067"/>
            </a:lvl7pPr>
            <a:lvl8pPr marL="3413767" indent="0">
              <a:buNone/>
              <a:defRPr sz="1067"/>
            </a:lvl8pPr>
            <a:lvl9pPr marL="3901448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16330-5044-4AB1-BB3E-FF9581B8E9F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399334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chemeClr val="accent4">
                <a:lumMod val="10000"/>
              </a:schemeClr>
            </a:gs>
            <a:gs pos="95000">
              <a:schemeClr val="accent2">
                <a:lumMod val="97000"/>
                <a:lumOff val="3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7469" y="389467"/>
            <a:ext cx="11906527" cy="14139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7469" y="1947334"/>
            <a:ext cx="11906527" cy="44609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0" y="0"/>
            <a:ext cx="578874" cy="7315200"/>
            <a:chOff x="0" y="0"/>
            <a:chExt cx="542694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301083" cy="68580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60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01083" y="0"/>
              <a:ext cx="170985" cy="685800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60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53483" y="0"/>
              <a:ext cx="89211" cy="6858000"/>
            </a:xfrm>
            <a:prstGeom prst="rect">
              <a:avLst/>
            </a:prstGeom>
            <a:solidFill>
              <a:schemeClr val="tx2">
                <a:lumMod val="65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60" dirty="0"/>
            </a:p>
          </p:txBody>
        </p:sp>
      </p:grpSp>
      <p:grpSp>
        <p:nvGrpSpPr>
          <p:cNvPr id="5" name="Group 4"/>
          <p:cNvGrpSpPr/>
          <p:nvPr userDrawn="1"/>
        </p:nvGrpSpPr>
        <p:grpSpPr>
          <a:xfrm>
            <a:off x="10636158" y="6552253"/>
            <a:ext cx="1495597" cy="617325"/>
            <a:chOff x="7514450" y="6620362"/>
            <a:chExt cx="1429075" cy="734535"/>
          </a:xfrm>
        </p:grpSpPr>
        <p:sp>
          <p:nvSpPr>
            <p:cNvPr id="21" name="TextBox 20"/>
            <p:cNvSpPr txBox="1"/>
            <p:nvPr/>
          </p:nvSpPr>
          <p:spPr>
            <a:xfrm>
              <a:off x="7543800" y="7043722"/>
              <a:ext cx="1276675" cy="3111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22" dirty="0">
                  <a:latin typeface="Garamond" panose="02020404030301010803" pitchFamily="18" charset="0"/>
                </a:rPr>
                <a:t>T</a:t>
              </a:r>
              <a:r>
                <a:rPr lang="en-US" sz="1219" dirty="0">
                  <a:latin typeface="Garamond" panose="02020404030301010803" pitchFamily="18" charset="0"/>
                </a:rPr>
                <a:t>OWN</a:t>
              </a:r>
              <a:r>
                <a:rPr lang="en-US" sz="1422" dirty="0">
                  <a:latin typeface="Garamond" panose="02020404030301010803" pitchFamily="18" charset="0"/>
                </a:rPr>
                <a:t> o</a:t>
              </a:r>
              <a:r>
                <a:rPr lang="en-US" sz="1422" i="1" dirty="0">
                  <a:latin typeface="Garamond" panose="02020404030301010803" pitchFamily="18" charset="0"/>
                </a:rPr>
                <a:t>f</a:t>
              </a:r>
              <a:r>
                <a:rPr lang="en-US" sz="1422" dirty="0">
                  <a:latin typeface="Garamond" panose="02020404030301010803" pitchFamily="18" charset="0"/>
                </a:rPr>
                <a:t> C</a:t>
              </a:r>
              <a:r>
                <a:rPr lang="en-US" sz="1219" dirty="0">
                  <a:latin typeface="Garamond" panose="02020404030301010803" pitchFamily="18" charset="0"/>
                </a:rPr>
                <a:t>ARY</a:t>
              </a:r>
            </a:p>
          </p:txBody>
        </p:sp>
        <p:cxnSp>
          <p:nvCxnSpPr>
            <p:cNvPr id="23" name="Straight Connector 22"/>
            <p:cNvCxnSpPr>
              <a:endCxn id="25" idx="1"/>
            </p:cNvCxnSpPr>
            <p:nvPr/>
          </p:nvCxnSpPr>
          <p:spPr>
            <a:xfrm>
              <a:off x="7514450" y="6855097"/>
              <a:ext cx="496663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rgbClr val="FFFFFF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40000"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011113" y="6620362"/>
              <a:ext cx="431118" cy="471225"/>
            </a:xfrm>
            <a:prstGeom prst="rect">
              <a:avLst/>
            </a:prstGeom>
          </p:spPr>
        </p:pic>
        <p:cxnSp>
          <p:nvCxnSpPr>
            <p:cNvPr id="27" name="Straight Connector 26"/>
            <p:cNvCxnSpPr/>
            <p:nvPr/>
          </p:nvCxnSpPr>
          <p:spPr>
            <a:xfrm>
              <a:off x="8446862" y="6853517"/>
              <a:ext cx="496663" cy="878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91364" y="6831680"/>
            <a:ext cx="2352632" cy="3378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921" b="1">
                <a:solidFill>
                  <a:schemeClr val="tx1"/>
                </a:solidFill>
                <a:latin typeface="Franklin Gothic Medium Cond" panose="020B0606030402020204" pitchFamily="34" charset="0"/>
              </a:defRPr>
            </a:lvl1pPr>
          </a:lstStyle>
          <a:p>
            <a:fld id="{3194693A-65E0-43DC-8D1B-F7850C2C60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5398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</p:sldLayoutIdLst>
  <p:transition>
    <p:fade/>
  </p:transition>
  <p:hf sldNum="0" hdr="0" ftr="0" dt="0"/>
  <p:txStyles>
    <p:titleStyle>
      <a:lvl1pPr algn="l" defTabSz="975362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243841" indent="-243841" algn="l" defTabSz="975362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accent6">
              <a:lumMod val="60000"/>
              <a:lumOff val="40000"/>
            </a:schemeClr>
          </a:solidFill>
          <a:latin typeface="+mn-lt"/>
          <a:ea typeface="+mn-ea"/>
          <a:cs typeface="+mn-cs"/>
        </a:defRPr>
      </a:lvl1pPr>
      <a:lvl2pPr marL="731522" indent="-243841" algn="l" defTabSz="975362" rtl="0" eaLnBrk="1" latinLnBrk="0" hangingPunct="1">
        <a:lnSpc>
          <a:spcPct val="90000"/>
        </a:lnSpc>
        <a:spcBef>
          <a:spcPts val="534"/>
        </a:spcBef>
        <a:buFont typeface="Arial" panose="020B0604020202020204" pitchFamily="34" charset="0"/>
        <a:buChar char="•"/>
        <a:defRPr sz="2560" kern="1200">
          <a:solidFill>
            <a:schemeClr val="bg2"/>
          </a:solidFill>
          <a:latin typeface="+mn-lt"/>
          <a:ea typeface="+mn-ea"/>
          <a:cs typeface="+mn-cs"/>
        </a:defRPr>
      </a:lvl2pPr>
      <a:lvl3pPr marL="1219203" indent="-243841" algn="l" defTabSz="975362" rtl="0" eaLnBrk="1" latinLnBrk="0" hangingPunct="1">
        <a:lnSpc>
          <a:spcPct val="90000"/>
        </a:lnSpc>
        <a:spcBef>
          <a:spcPts val="534"/>
        </a:spcBef>
        <a:buFont typeface="Arial" panose="020B0604020202020204" pitchFamily="34" charset="0"/>
        <a:buChar char="•"/>
        <a:defRPr sz="2133" kern="1200">
          <a:solidFill>
            <a:srgbClr val="00B0F0"/>
          </a:solidFill>
          <a:latin typeface="+mn-lt"/>
          <a:ea typeface="+mn-ea"/>
          <a:cs typeface="+mn-cs"/>
        </a:defRPr>
      </a:lvl3pPr>
      <a:lvl4pPr marL="1706884" indent="-243841" algn="l" defTabSz="975362" rtl="0" eaLnBrk="1" latinLnBrk="0" hangingPunct="1">
        <a:lnSpc>
          <a:spcPct val="90000"/>
        </a:lnSpc>
        <a:spcBef>
          <a:spcPts val="534"/>
        </a:spcBef>
        <a:buFont typeface="Arial" panose="020B0604020202020204" pitchFamily="34" charset="0"/>
        <a:buChar char="•"/>
        <a:defRPr sz="1921" kern="1200">
          <a:solidFill>
            <a:schemeClr val="tx2">
              <a:lumMod val="85000"/>
            </a:schemeClr>
          </a:solidFill>
          <a:latin typeface="+mn-lt"/>
          <a:ea typeface="+mn-ea"/>
          <a:cs typeface="+mn-cs"/>
        </a:defRPr>
      </a:lvl4pPr>
      <a:lvl5pPr marL="2194565" indent="-243841" algn="l" defTabSz="975362" rtl="0" eaLnBrk="1" latinLnBrk="0" hangingPunct="1">
        <a:lnSpc>
          <a:spcPct val="90000"/>
        </a:lnSpc>
        <a:spcBef>
          <a:spcPts val="534"/>
        </a:spcBef>
        <a:buFont typeface="Arial" panose="020B0604020202020204" pitchFamily="34" charset="0"/>
        <a:buChar char="•"/>
        <a:defRPr sz="1921" kern="1200">
          <a:solidFill>
            <a:schemeClr val="accent6">
              <a:lumMod val="40000"/>
              <a:lumOff val="60000"/>
            </a:schemeClr>
          </a:solidFill>
          <a:latin typeface="+mn-lt"/>
          <a:ea typeface="+mn-ea"/>
          <a:cs typeface="+mn-cs"/>
        </a:defRPr>
      </a:lvl5pPr>
      <a:lvl6pPr marL="2682246" indent="-243841" algn="l" defTabSz="975362" rtl="0" eaLnBrk="1" latinLnBrk="0" hangingPunct="1">
        <a:lnSpc>
          <a:spcPct val="90000"/>
        </a:lnSpc>
        <a:spcBef>
          <a:spcPts val="534"/>
        </a:spcBef>
        <a:buFont typeface="Arial" panose="020B0604020202020204" pitchFamily="34" charset="0"/>
        <a:buChar char="•"/>
        <a:defRPr sz="1921" kern="1200">
          <a:solidFill>
            <a:schemeClr val="tx1"/>
          </a:solidFill>
          <a:latin typeface="+mn-lt"/>
          <a:ea typeface="+mn-ea"/>
          <a:cs typeface="+mn-cs"/>
        </a:defRPr>
      </a:lvl6pPr>
      <a:lvl7pPr marL="3169927" indent="-243841" algn="l" defTabSz="975362" rtl="0" eaLnBrk="1" latinLnBrk="0" hangingPunct="1">
        <a:lnSpc>
          <a:spcPct val="90000"/>
        </a:lnSpc>
        <a:spcBef>
          <a:spcPts val="534"/>
        </a:spcBef>
        <a:buFont typeface="Arial" panose="020B0604020202020204" pitchFamily="34" charset="0"/>
        <a:buChar char="•"/>
        <a:defRPr sz="1921" kern="1200">
          <a:solidFill>
            <a:schemeClr val="tx1"/>
          </a:solidFill>
          <a:latin typeface="+mn-lt"/>
          <a:ea typeface="+mn-ea"/>
          <a:cs typeface="+mn-cs"/>
        </a:defRPr>
      </a:lvl7pPr>
      <a:lvl8pPr marL="3657608" indent="-243841" algn="l" defTabSz="975362" rtl="0" eaLnBrk="1" latinLnBrk="0" hangingPunct="1">
        <a:lnSpc>
          <a:spcPct val="90000"/>
        </a:lnSpc>
        <a:spcBef>
          <a:spcPts val="534"/>
        </a:spcBef>
        <a:buFont typeface="Arial" panose="020B0604020202020204" pitchFamily="34" charset="0"/>
        <a:buChar char="•"/>
        <a:defRPr sz="1921" kern="1200">
          <a:solidFill>
            <a:schemeClr val="tx1"/>
          </a:solidFill>
          <a:latin typeface="+mn-lt"/>
          <a:ea typeface="+mn-ea"/>
          <a:cs typeface="+mn-cs"/>
        </a:defRPr>
      </a:lvl8pPr>
      <a:lvl9pPr marL="4145289" indent="-243841" algn="l" defTabSz="975362" rtl="0" eaLnBrk="1" latinLnBrk="0" hangingPunct="1">
        <a:lnSpc>
          <a:spcPct val="90000"/>
        </a:lnSpc>
        <a:spcBef>
          <a:spcPts val="534"/>
        </a:spcBef>
        <a:buFont typeface="Arial" panose="020B0604020202020204" pitchFamily="34" charset="0"/>
        <a:buChar char="•"/>
        <a:defRPr sz="192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62" rtl="0" eaLnBrk="1" latinLnBrk="0" hangingPunct="1">
        <a:defRPr sz="1921" kern="1200">
          <a:solidFill>
            <a:schemeClr val="tx1"/>
          </a:solidFill>
          <a:latin typeface="+mn-lt"/>
          <a:ea typeface="+mn-ea"/>
          <a:cs typeface="+mn-cs"/>
        </a:defRPr>
      </a:lvl1pPr>
      <a:lvl2pPr marL="487681" algn="l" defTabSz="975362" rtl="0" eaLnBrk="1" latinLnBrk="0" hangingPunct="1">
        <a:defRPr sz="1921" kern="1200">
          <a:solidFill>
            <a:schemeClr val="tx1"/>
          </a:solidFill>
          <a:latin typeface="+mn-lt"/>
          <a:ea typeface="+mn-ea"/>
          <a:cs typeface="+mn-cs"/>
        </a:defRPr>
      </a:lvl2pPr>
      <a:lvl3pPr marL="975362" algn="l" defTabSz="975362" rtl="0" eaLnBrk="1" latinLnBrk="0" hangingPunct="1">
        <a:defRPr sz="1921" kern="1200">
          <a:solidFill>
            <a:schemeClr val="tx1"/>
          </a:solidFill>
          <a:latin typeface="+mn-lt"/>
          <a:ea typeface="+mn-ea"/>
          <a:cs typeface="+mn-cs"/>
        </a:defRPr>
      </a:lvl3pPr>
      <a:lvl4pPr marL="1463043" algn="l" defTabSz="975362" rtl="0" eaLnBrk="1" latinLnBrk="0" hangingPunct="1">
        <a:defRPr sz="1921" kern="1200">
          <a:solidFill>
            <a:schemeClr val="tx1"/>
          </a:solidFill>
          <a:latin typeface="+mn-lt"/>
          <a:ea typeface="+mn-ea"/>
          <a:cs typeface="+mn-cs"/>
        </a:defRPr>
      </a:lvl4pPr>
      <a:lvl5pPr marL="1950724" algn="l" defTabSz="975362" rtl="0" eaLnBrk="1" latinLnBrk="0" hangingPunct="1">
        <a:defRPr sz="1921" kern="1200">
          <a:solidFill>
            <a:schemeClr val="tx1"/>
          </a:solidFill>
          <a:latin typeface="+mn-lt"/>
          <a:ea typeface="+mn-ea"/>
          <a:cs typeface="+mn-cs"/>
        </a:defRPr>
      </a:lvl5pPr>
      <a:lvl6pPr marL="2438405" algn="l" defTabSz="975362" rtl="0" eaLnBrk="1" latinLnBrk="0" hangingPunct="1">
        <a:defRPr sz="1921" kern="1200">
          <a:solidFill>
            <a:schemeClr val="tx1"/>
          </a:solidFill>
          <a:latin typeface="+mn-lt"/>
          <a:ea typeface="+mn-ea"/>
          <a:cs typeface="+mn-cs"/>
        </a:defRPr>
      </a:lvl6pPr>
      <a:lvl7pPr marL="2926086" algn="l" defTabSz="975362" rtl="0" eaLnBrk="1" latinLnBrk="0" hangingPunct="1">
        <a:defRPr sz="1921" kern="1200">
          <a:solidFill>
            <a:schemeClr val="tx1"/>
          </a:solidFill>
          <a:latin typeface="+mn-lt"/>
          <a:ea typeface="+mn-ea"/>
          <a:cs typeface="+mn-cs"/>
        </a:defRPr>
      </a:lvl7pPr>
      <a:lvl8pPr marL="3413767" algn="l" defTabSz="975362" rtl="0" eaLnBrk="1" latinLnBrk="0" hangingPunct="1">
        <a:defRPr sz="1921" kern="1200">
          <a:solidFill>
            <a:schemeClr val="tx1"/>
          </a:solidFill>
          <a:latin typeface="+mn-lt"/>
          <a:ea typeface="+mn-ea"/>
          <a:cs typeface="+mn-cs"/>
        </a:defRPr>
      </a:lvl8pPr>
      <a:lvl9pPr marL="3901448" algn="l" defTabSz="975362" rtl="0" eaLnBrk="1" latinLnBrk="0" hangingPunct="1">
        <a:defRPr sz="192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sv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7.png"/><Relationship Id="rId7" Type="http://schemas.openxmlformats.org/officeDocument/2006/relationships/image" Target="../media/image49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9.png"/><Relationship Id="rId5" Type="http://schemas.openxmlformats.org/officeDocument/2006/relationships/image" Target="../media/image47.svg"/><Relationship Id="rId10" Type="http://schemas.openxmlformats.org/officeDocument/2006/relationships/image" Target="../media/image52.svg"/><Relationship Id="rId4" Type="http://schemas.openxmlformats.org/officeDocument/2006/relationships/image" Target="../media/image38.png"/><Relationship Id="rId9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48.png"/><Relationship Id="rId5" Type="http://schemas.openxmlformats.org/officeDocument/2006/relationships/image" Target="../media/image44.png"/><Relationship Id="rId10" Type="http://schemas.openxmlformats.org/officeDocument/2006/relationships/image" Target="../media/image14.png"/><Relationship Id="rId4" Type="http://schemas.openxmlformats.org/officeDocument/2006/relationships/image" Target="../media/image43.png"/><Relationship Id="rId9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5" Type="http://schemas.openxmlformats.org/officeDocument/2006/relationships/image" Target="../media/image50.png"/><Relationship Id="rId4" Type="http://schemas.openxmlformats.org/officeDocument/2006/relationships/image" Target="../media/image7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openxmlformats.org/officeDocument/2006/relationships/image" Target="../media/image13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svg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openxmlformats.org/officeDocument/2006/relationships/image" Target="../media/image13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svg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sv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sv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5.png"/><Relationship Id="rId4" Type="http://schemas.openxmlformats.org/officeDocument/2006/relationships/image" Target="../media/image20.jpeg"/><Relationship Id="rId9" Type="http://schemas.openxmlformats.org/officeDocument/2006/relationships/image" Target="../media/image31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6.png"/><Relationship Id="rId7" Type="http://schemas.openxmlformats.org/officeDocument/2006/relationships/image" Target="../media/image5.sv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11" Type="http://schemas.openxmlformats.org/officeDocument/2006/relationships/image" Target="../media/image11.svg"/><Relationship Id="rId5" Type="http://schemas.openxmlformats.org/officeDocument/2006/relationships/image" Target="../media/image35.svg"/><Relationship Id="rId10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1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sv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0FE7677-5FE0-479F-A44B-DC16EC63569E}"/>
              </a:ext>
            </a:extLst>
          </p:cNvPr>
          <p:cNvSpPr>
            <a:spLocks noGrp="1"/>
          </p:cNvSpPr>
          <p:nvPr/>
        </p:nvSpPr>
        <p:spPr>
          <a:xfrm>
            <a:off x="726557" y="457200"/>
            <a:ext cx="7018621" cy="2889956"/>
          </a:xfrm>
          <a:prstGeom prst="rect">
            <a:avLst/>
          </a:prstGeom>
        </p:spPr>
        <p:txBody>
          <a:bodyPr vert="horz" lIns="123855" tIns="61928" rIns="123855" bIns="61928" rtlCol="0" anchor="b">
            <a:normAutofit lnSpcReduction="10000"/>
          </a:bodyPr>
          <a:lstStyle>
            <a:lvl1pPr algn="l" defTabSz="72009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725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Town of Cary </a:t>
            </a:r>
          </a:p>
          <a:p>
            <a:pPr algn="ctr"/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Reclaimed Water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21ECC67-067A-4F8D-BAC5-07B5FD4F49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4063" y="0"/>
            <a:ext cx="5430737" cy="73286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3F8BFA-9A3B-4E4F-A6DC-A53F0C9A8782}"/>
              </a:ext>
            </a:extLst>
          </p:cNvPr>
          <p:cNvSpPr txBox="1"/>
          <p:nvPr/>
        </p:nvSpPr>
        <p:spPr>
          <a:xfrm>
            <a:off x="1168400" y="3978931"/>
            <a:ext cx="5638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Franklin Gothic Medium" panose="020B0603020102020204" pitchFamily="34" charset="0"/>
              </a:rPr>
              <a:t>Environmental Management Commission</a:t>
            </a:r>
          </a:p>
          <a:p>
            <a:pPr algn="ctr"/>
            <a:r>
              <a:rPr lang="en-US" dirty="0">
                <a:latin typeface="Franklin Gothic Medium" panose="020B0603020102020204" pitchFamily="34" charset="0"/>
              </a:rPr>
              <a:t>Water Allocation Committee Meeting  January 8</a:t>
            </a:r>
            <a:r>
              <a:rPr lang="en-US" baseline="30000" dirty="0">
                <a:latin typeface="Franklin Gothic Medium" panose="020B0603020102020204" pitchFamily="34" charset="0"/>
              </a:rPr>
              <a:t>th</a:t>
            </a:r>
            <a:r>
              <a:rPr lang="en-US" dirty="0">
                <a:latin typeface="Franklin Gothic Medium" panose="020B0603020102020204" pitchFamily="34" charset="0"/>
              </a:rPr>
              <a:t>, 2020</a:t>
            </a:r>
          </a:p>
          <a:p>
            <a:endParaRPr lang="en-US" dirty="0">
              <a:latin typeface="Franklin Gothic Medium" panose="020B0603020102020204" pitchFamily="34" charset="0"/>
            </a:endParaRPr>
          </a:p>
          <a:p>
            <a:pPr algn="ctr"/>
            <a:r>
              <a:rPr lang="en-US" dirty="0">
                <a:latin typeface="Franklin Gothic Medium" panose="020B0603020102020204" pitchFamily="34" charset="0"/>
              </a:rPr>
              <a:t>Donald Smith, Wastewater Collection System Manager </a:t>
            </a:r>
          </a:p>
          <a:p>
            <a:pPr algn="ctr"/>
            <a:r>
              <a:rPr lang="en-US" dirty="0">
                <a:latin typeface="Franklin Gothic Medium" panose="020B0603020102020204" pitchFamily="34" charset="0"/>
              </a:rPr>
              <a:t>Rick Jordan, Reclaimed Supervisor</a:t>
            </a:r>
          </a:p>
          <a:p>
            <a:pPr algn="ctr"/>
            <a:r>
              <a:rPr lang="en-US" dirty="0">
                <a:latin typeface="Franklin Gothic Medium" panose="020B0603020102020204" pitchFamily="34" charset="0"/>
              </a:rPr>
              <a:t>Town of Cary</a:t>
            </a:r>
          </a:p>
        </p:txBody>
      </p:sp>
    </p:spTree>
    <p:extLst>
      <p:ext uri="{BB962C8B-B14F-4D97-AF65-F5344CB8AC3E}">
        <p14:creationId xmlns:p14="http://schemas.microsoft.com/office/powerpoint/2010/main" val="783288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24C8D-C731-49E3-A671-89567565C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469" y="389467"/>
            <a:ext cx="6336431" cy="1413934"/>
          </a:xfrm>
        </p:spPr>
        <p:txBody>
          <a:bodyPr/>
          <a:lstStyle/>
          <a:p>
            <a:r>
              <a:rPr lang="en-US" dirty="0"/>
              <a:t>Program 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97CE9A-EE03-40DE-9980-FA09017F1E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248" y="1866692"/>
            <a:ext cx="7187952" cy="502267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4000" dirty="0"/>
              <a:t> Operation &amp; Maintenance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3200" dirty="0"/>
              <a:t>Pumps &amp; distribution piping network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3200" dirty="0"/>
              <a:t>Chlorine residual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3200" dirty="0"/>
              <a:t>Monthly compliance sampling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3200" dirty="0"/>
              <a:t>Annual maintenance shutdown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626" dirty="0"/>
              <a:t> Education &amp; Outreach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626" dirty="0"/>
              <a:t> Development Support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3200" dirty="0"/>
              <a:t>Plan Review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3200" dirty="0"/>
              <a:t>Inspections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sz="3200" dirty="0"/>
          </a:p>
        </p:txBody>
      </p:sp>
      <p:pic>
        <p:nvPicPr>
          <p:cNvPr id="8" name="Picture 7" descr="A picture containing indoor, table, kitchen, sitting&#10;&#10;Description automatically generated">
            <a:extLst>
              <a:ext uri="{FF2B5EF4-FFF2-40B4-BE49-F238E27FC236}">
                <a16:creationId xmlns:a16="http://schemas.microsoft.com/office/drawing/2014/main" id="{7D176FD4-F1BE-4571-9A31-4E4AF4E78C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52" t="544"/>
          <a:stretch/>
        </p:blipFill>
        <p:spPr>
          <a:xfrm>
            <a:off x="8286440" y="152400"/>
            <a:ext cx="4548994" cy="3341326"/>
          </a:xfrm>
          <a:prstGeom prst="rect">
            <a:avLst/>
          </a:prstGeom>
        </p:spPr>
      </p:pic>
      <p:pic>
        <p:nvPicPr>
          <p:cNvPr id="6" name="Picture 5" descr="A couple of people that are standing in the grass&#10;&#10;Description automatically generated">
            <a:extLst>
              <a:ext uri="{FF2B5EF4-FFF2-40B4-BE49-F238E27FC236}">
                <a16:creationId xmlns:a16="http://schemas.microsoft.com/office/drawing/2014/main" id="{1F1A1090-C37A-4070-B01B-BA6609718E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00" y="3774434"/>
            <a:ext cx="2563046" cy="3417395"/>
          </a:xfrm>
          <a:prstGeom prst="rect">
            <a:avLst/>
          </a:prstGeom>
        </p:spPr>
      </p:pic>
      <p:pic>
        <p:nvPicPr>
          <p:cNvPr id="7" name="Graphic 6" descr="Construction worker">
            <a:extLst>
              <a:ext uri="{FF2B5EF4-FFF2-40B4-BE49-F238E27FC236}">
                <a16:creationId xmlns:a16="http://schemas.microsoft.com/office/drawing/2014/main" id="{FC9D7829-24F4-4118-9376-81ADC04B43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975320" y="524934"/>
            <a:ext cx="1143000" cy="1143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A0CCE4A-45AA-4D5E-8817-CD634D90E12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5824"/>
          <a:stretch/>
        </p:blipFill>
        <p:spPr>
          <a:xfrm>
            <a:off x="7264400" y="3681283"/>
            <a:ext cx="2466414" cy="3505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078947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E4DCD-F94A-484F-A2D6-4CBF38F6F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668" y="133350"/>
            <a:ext cx="7772687" cy="1066800"/>
          </a:xfrm>
        </p:spPr>
        <p:txBody>
          <a:bodyPr>
            <a:no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Operational Challenges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D2B84B-1E87-4F31-9F7F-4D914C2823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244" y="1542450"/>
            <a:ext cx="8177961" cy="5657850"/>
          </a:xfrm>
        </p:spPr>
        <p:txBody>
          <a:bodyPr>
            <a:normAutofit/>
          </a:bodyPr>
          <a:lstStyle/>
          <a:p>
            <a:pPr marL="339725" indent="-339725">
              <a:buFont typeface="Wingdings" panose="05000000000000000000" pitchFamily="2" charset="2"/>
              <a:buChar char="§"/>
            </a:pPr>
            <a:r>
              <a:rPr lang="en-US" sz="3413" dirty="0"/>
              <a:t>Seasonal Use</a:t>
            </a:r>
          </a:p>
          <a:p>
            <a:pPr marL="796925" lvl="1" indent="-309563">
              <a:buFont typeface="Wingdings" panose="05000000000000000000" pitchFamily="2" charset="2"/>
              <a:buChar char="§"/>
            </a:pPr>
            <a:r>
              <a:rPr lang="en-US" sz="3200" dirty="0"/>
              <a:t>Requires flushing during low-demand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400" dirty="0"/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1200" dirty="0"/>
          </a:p>
          <a:p>
            <a:pPr marL="339725" indent="-339725">
              <a:buFont typeface="Wingdings" panose="05000000000000000000" pitchFamily="2" charset="2"/>
              <a:buChar char="§"/>
            </a:pPr>
            <a:r>
              <a:rPr lang="en-US" sz="3413" dirty="0"/>
              <a:t>Water Quality for Cooling Tower Use</a:t>
            </a:r>
          </a:p>
          <a:p>
            <a:pPr marL="796925" lvl="1" indent="-309563">
              <a:buFont typeface="Wingdings" panose="05000000000000000000" pitchFamily="2" charset="2"/>
              <a:buChar char="§"/>
              <a:tabLst>
                <a:tab pos="796925" algn="l"/>
              </a:tabLst>
            </a:pPr>
            <a:r>
              <a:rPr lang="en-US" sz="3200" dirty="0"/>
              <a:t>Requires supplemental WQ management</a:t>
            </a:r>
          </a:p>
          <a:p>
            <a:pPr marL="796925" lvl="1" indent="-309563">
              <a:buFont typeface="Wingdings" panose="05000000000000000000" pitchFamily="2" charset="2"/>
              <a:buChar char="§"/>
              <a:tabLst>
                <a:tab pos="796925" algn="l"/>
              </a:tabLst>
            </a:pPr>
            <a:r>
              <a:rPr lang="en-US" sz="3200" dirty="0"/>
              <a:t>Concentrated blow-down to sewer </a:t>
            </a:r>
          </a:p>
          <a:p>
            <a:pPr lvl="1"/>
            <a:endParaRPr lang="en-US" sz="3200" dirty="0"/>
          </a:p>
          <a:p>
            <a:pPr marL="339725" indent="-339725">
              <a:buFont typeface="Wingdings" panose="05000000000000000000" pitchFamily="2" charset="2"/>
              <a:buChar char="§"/>
            </a:pPr>
            <a:r>
              <a:rPr lang="en-US" sz="3413" dirty="0"/>
              <a:t>System Maintenance</a:t>
            </a:r>
          </a:p>
          <a:p>
            <a:pPr marL="796925" lvl="1" indent="-309563">
              <a:buFont typeface="Wingdings" panose="05000000000000000000" pitchFamily="2" charset="2"/>
              <a:buChar char="§"/>
              <a:tabLst>
                <a:tab pos="796925" algn="l"/>
              </a:tabLst>
            </a:pPr>
            <a:r>
              <a:rPr lang="en-US" sz="3200" dirty="0"/>
              <a:t>Gets more complex with increasing size (tanks, chlorine boosting, more flushing)</a:t>
            </a:r>
          </a:p>
          <a:p>
            <a:pPr marL="796925" lvl="1" indent="-309563">
              <a:buFont typeface="Wingdings" panose="05000000000000000000" pitchFamily="2" charset="2"/>
              <a:buChar char="§"/>
              <a:tabLst>
                <a:tab pos="796925" algn="l"/>
              </a:tabLst>
            </a:pPr>
            <a:endParaRPr lang="en-US" sz="3200" dirty="0"/>
          </a:p>
          <a:p>
            <a:pPr marL="952139" lvl="1" indent="-464458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Picture 5" descr="A close up of a green field&#10;&#10;Description generated with very high confidence">
            <a:extLst>
              <a:ext uri="{FF2B5EF4-FFF2-40B4-BE49-F238E27FC236}">
                <a16:creationId xmlns:a16="http://schemas.microsoft.com/office/drawing/2014/main" id="{6074460A-A361-4CAD-ADEA-771FFA88FA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4069" b="4069"/>
          <a:stretch/>
        </p:blipFill>
        <p:spPr>
          <a:xfrm>
            <a:off x="9550400" y="308633"/>
            <a:ext cx="2979493" cy="3649362"/>
          </a:xfrm>
        </p:spPr>
      </p:pic>
      <p:pic>
        <p:nvPicPr>
          <p:cNvPr id="8" name="Graphic 7" descr="Group brainstorm">
            <a:extLst>
              <a:ext uri="{FF2B5EF4-FFF2-40B4-BE49-F238E27FC236}">
                <a16:creationId xmlns:a16="http://schemas.microsoft.com/office/drawing/2014/main" id="{A2241AB0-2E97-4676-B932-2618E33C21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158805" y="2799896"/>
            <a:ext cx="914400" cy="914400"/>
          </a:xfrm>
          <a:prstGeom prst="rect">
            <a:avLst/>
          </a:prstGeom>
        </p:spPr>
      </p:pic>
      <p:pic>
        <p:nvPicPr>
          <p:cNvPr id="12" name="Graphic 11" descr="Sun">
            <a:extLst>
              <a:ext uri="{FF2B5EF4-FFF2-40B4-BE49-F238E27FC236}">
                <a16:creationId xmlns:a16="http://schemas.microsoft.com/office/drawing/2014/main" id="{F9AD97C1-57EB-4D26-BD63-1B751598221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064000" y="1371600"/>
            <a:ext cx="625469" cy="6254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9A42C2-CAA8-44CC-8E1D-715593820F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71605" y="4222808"/>
            <a:ext cx="3954415" cy="2977492"/>
          </a:xfrm>
          <a:prstGeom prst="rect">
            <a:avLst/>
          </a:prstGeom>
        </p:spPr>
      </p:pic>
      <p:pic>
        <p:nvPicPr>
          <p:cNvPr id="7" name="Graphic 6" descr="Gears">
            <a:extLst>
              <a:ext uri="{FF2B5EF4-FFF2-40B4-BE49-F238E27FC236}">
                <a16:creationId xmlns:a16="http://schemas.microsoft.com/office/drawing/2014/main" id="{3F5961C0-FB20-448E-BBCD-04475F72A35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 rot="2101929">
            <a:off x="5419268" y="505641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417838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3DABF-4240-4CA5-9728-EC31366EE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Successful Partnerships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F8DD61E-6294-40FA-A2BF-2353FD3F20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539459" y="2546696"/>
            <a:ext cx="1504950" cy="647700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A39CE37-A96D-42B9-B23E-0600018AC8FC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888328" y="1704408"/>
            <a:ext cx="9500272" cy="408679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4400" dirty="0"/>
              <a:t> RTP Project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3600" dirty="0"/>
              <a:t> Providing RCW to a Business Campus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3600" dirty="0"/>
              <a:t> Interlocal Agreement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3600" dirty="0"/>
              <a:t> Regional Collaboration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9276F1-C99C-4008-AB73-0091EEC326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97570" y="3677910"/>
            <a:ext cx="2699683" cy="12615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46060E-65AF-4924-B7BD-C7C7EB467CB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060" b="17757"/>
          <a:stretch/>
        </p:blipFill>
        <p:spPr>
          <a:xfrm>
            <a:off x="7264400" y="3809732"/>
            <a:ext cx="2313541" cy="8822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DAC0B5-8BBF-4C3E-B7EB-24021C4B18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0400" y="4957344"/>
            <a:ext cx="1204886" cy="14746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AD20A48-E22B-45CD-AA63-68615B1B12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76003" y="5274734"/>
            <a:ext cx="1731835" cy="12022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7506C4F-3676-4726-A642-17C3E8A7D7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76508" y="5410200"/>
            <a:ext cx="2461068" cy="109927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0C96E38-48B4-45D2-A23D-AE73C8758F3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65518" y="161430"/>
            <a:ext cx="3392829" cy="19517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AB86733-1A24-41DE-BEF0-66B790F290B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83898" y="4463401"/>
            <a:ext cx="2047849" cy="22947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12DFEB6-BDD1-4F7D-AD6B-29187A957E2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61650" y="102197"/>
            <a:ext cx="1668341" cy="2019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926230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E9EDBB-49D5-4CD4-AFBD-37AF758B2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Is </a:t>
            </a:r>
            <a:r>
              <a:rPr lang="en-US" dirty="0"/>
              <a:t>it a Waste or a Resource?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20B8A7-4601-49DB-BA09-DAAB471F38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7469" y="1947333"/>
            <a:ext cx="12013331" cy="4978399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3926" dirty="0"/>
              <a:t> Administrative Code NCAC 15.02U interprets   </a:t>
            </a:r>
          </a:p>
          <a:p>
            <a:pPr marL="0" indent="0">
              <a:buNone/>
            </a:pPr>
            <a:r>
              <a:rPr lang="en-US" sz="3926" dirty="0"/>
              <a:t>   reclaimed as a “waste not discharged”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3926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3926" dirty="0"/>
              <a:t> Regulatory interpretation has a significant impact</a:t>
            </a:r>
          </a:p>
          <a:p>
            <a:pPr marL="0" indent="0">
              <a:buNone/>
            </a:pPr>
            <a:endParaRPr lang="en-US" sz="3926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3926" dirty="0"/>
              <a:t> Reframing it as a resources could encourage use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3926" dirty="0"/>
          </a:p>
          <a:p>
            <a:pPr>
              <a:buFont typeface="Wingdings" panose="05000000000000000000" pitchFamily="2" charset="2"/>
              <a:buChar char="§"/>
            </a:pPr>
            <a:endParaRPr lang="en-US" sz="3926" dirty="0"/>
          </a:p>
          <a:p>
            <a:pPr lvl="1">
              <a:buFont typeface="Wingdings" panose="05000000000000000000" pitchFamily="2" charset="2"/>
              <a:buChar char="§"/>
            </a:pPr>
            <a:endParaRPr lang="en-US" sz="3200" dirty="0"/>
          </a:p>
          <a:p>
            <a:pPr lvl="1">
              <a:buFont typeface="Wingdings" panose="05000000000000000000" pitchFamily="2" charset="2"/>
              <a:buChar char="§"/>
            </a:pPr>
            <a:endParaRPr lang="en-US" sz="3200" dirty="0"/>
          </a:p>
        </p:txBody>
      </p:sp>
      <p:pic>
        <p:nvPicPr>
          <p:cNvPr id="4" name="Graphic 3" descr="Sustainability">
            <a:extLst>
              <a:ext uri="{FF2B5EF4-FFF2-40B4-BE49-F238E27FC236}">
                <a16:creationId xmlns:a16="http://schemas.microsoft.com/office/drawing/2014/main" id="{17444B9A-8EED-4944-AA41-BF25964F5A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910078" y="609600"/>
            <a:ext cx="1011922" cy="1011922"/>
          </a:xfrm>
          <a:prstGeom prst="rect">
            <a:avLst/>
          </a:prstGeom>
        </p:spPr>
      </p:pic>
      <p:pic>
        <p:nvPicPr>
          <p:cNvPr id="5" name="Graphic 4" descr="Garbage">
            <a:extLst>
              <a:ext uri="{FF2B5EF4-FFF2-40B4-BE49-F238E27FC236}">
                <a16:creationId xmlns:a16="http://schemas.microsoft.com/office/drawing/2014/main" id="{32FFC4C6-C525-403D-B776-CAEDCD34AE6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8860754" y="609600"/>
            <a:ext cx="1011922" cy="101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035344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E9EDBB-49D5-4CD4-AFBD-37AF758B2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Regulatory Challenges &amp; Opportunities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20B8A7-4601-49DB-BA09-DAAB471F38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469" y="1803401"/>
            <a:ext cx="12216531" cy="5283199"/>
          </a:xfrm>
        </p:spPr>
        <p:txBody>
          <a:bodyPr>
            <a:normAutofit fontScale="92500" lnSpcReduction="10000"/>
          </a:bodyPr>
          <a:lstStyle/>
          <a:p>
            <a:pPr marL="339725" indent="-339725">
              <a:buFont typeface="Wingdings" panose="05000000000000000000" pitchFamily="2" charset="2"/>
              <a:buChar char="§"/>
            </a:pPr>
            <a:r>
              <a:rPr lang="en-US" sz="4000" dirty="0"/>
              <a:t>Reporting</a:t>
            </a:r>
          </a:p>
          <a:p>
            <a:pPr marL="796925" lvl="1" indent="-309563">
              <a:buFont typeface="Wingdings" panose="05000000000000000000" pitchFamily="2" charset="2"/>
              <a:buChar char="§"/>
            </a:pPr>
            <a:r>
              <a:rPr lang="en-US" sz="3600" dirty="0"/>
              <a:t>Required to report any overwatering or leaks </a:t>
            </a:r>
          </a:p>
          <a:p>
            <a:pPr marL="796925" lvl="1" indent="-309563">
              <a:buFont typeface="Wingdings" panose="05000000000000000000" pitchFamily="2" charset="2"/>
              <a:buChar char="§"/>
            </a:pPr>
            <a:r>
              <a:rPr lang="en-US" sz="3600" dirty="0"/>
              <a:t>Handled like a sewer overflow, even on private property</a:t>
            </a:r>
          </a:p>
          <a:p>
            <a:pPr marL="487681" lvl="1" indent="0">
              <a:buNone/>
            </a:pPr>
            <a:endParaRPr lang="en-US" sz="3600" dirty="0"/>
          </a:p>
          <a:p>
            <a:pPr marL="339725" indent="-339725">
              <a:buFont typeface="Wingdings" panose="05000000000000000000" pitchFamily="2" charset="2"/>
              <a:buChar char="§"/>
            </a:pPr>
            <a:r>
              <a:rPr lang="en-US" sz="4000" dirty="0"/>
              <a:t>Flushing</a:t>
            </a:r>
          </a:p>
          <a:p>
            <a:pPr marL="796925" lvl="1" indent="-242888">
              <a:buFont typeface="Wingdings" panose="05000000000000000000" pitchFamily="2" charset="2"/>
              <a:buChar char="§"/>
            </a:pPr>
            <a:r>
              <a:rPr lang="en-US" sz="3600" dirty="0"/>
              <a:t>Essentially required to blow-off to sewer system</a:t>
            </a:r>
          </a:p>
          <a:p>
            <a:pPr marL="796925" lvl="1" indent="-242888">
              <a:buFont typeface="Wingdings" panose="05000000000000000000" pitchFamily="2" charset="2"/>
              <a:buChar char="§"/>
            </a:pPr>
            <a:r>
              <a:rPr lang="en-US" sz="3600" dirty="0"/>
              <a:t>Consumed WRF capacity and has already been treated 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4026" dirty="0"/>
          </a:p>
          <a:p>
            <a:pPr marL="339725" indent="-339725">
              <a:buFont typeface="Wingdings" panose="05000000000000000000" pitchFamily="2" charset="2"/>
              <a:buChar char="§"/>
            </a:pPr>
            <a:r>
              <a:rPr lang="en-US" sz="4026" dirty="0"/>
              <a:t>Future Applications</a:t>
            </a:r>
          </a:p>
          <a:p>
            <a:pPr marL="796925" lvl="1" indent="-309563">
              <a:buFont typeface="Wingdings" panose="05000000000000000000" pitchFamily="2" charset="2"/>
              <a:buChar char="§"/>
            </a:pPr>
            <a:r>
              <a:rPr lang="en-US" sz="3174" dirty="0"/>
              <a:t>Indirect potable reuse</a:t>
            </a:r>
          </a:p>
          <a:p>
            <a:pPr marL="487681" lvl="1" indent="0">
              <a:buNone/>
            </a:pPr>
            <a:endParaRPr lang="en-US" sz="3500" dirty="0"/>
          </a:p>
          <a:p>
            <a:pPr lvl="1">
              <a:buFont typeface="Wingdings" panose="05000000000000000000" pitchFamily="2" charset="2"/>
              <a:buChar char="§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38950996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FE835-16B8-4E18-B7ED-128C6C87BF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Key Takeaway’s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E644F9-2EF5-4FD3-AABB-4A98C6CCA2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692" y="1803400"/>
            <a:ext cx="12394331" cy="5283199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4000" dirty="0"/>
              <a:t> Ideally demand is year-round &amp; near source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sz="3600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4000" dirty="0"/>
              <a:t> Irrigation is less than originally anticipated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4000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4000" dirty="0"/>
              <a:t> Regulated as “Resource” can encourage use 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Graphic 4" descr="Target">
            <a:extLst>
              <a:ext uri="{FF2B5EF4-FFF2-40B4-BE49-F238E27FC236}">
                <a16:creationId xmlns:a16="http://schemas.microsoft.com/office/drawing/2014/main" id="{41EAFABE-7E9D-4B23-9F57-296D94458E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582040" y="1746048"/>
            <a:ext cx="774480" cy="774480"/>
          </a:xfrm>
          <a:prstGeom prst="rect">
            <a:avLst/>
          </a:prstGeom>
        </p:spPr>
      </p:pic>
      <p:pic>
        <p:nvPicPr>
          <p:cNvPr id="14" name="Graphic 13" descr="Sustainability">
            <a:extLst>
              <a:ext uri="{FF2B5EF4-FFF2-40B4-BE49-F238E27FC236}">
                <a16:creationId xmlns:a16="http://schemas.microsoft.com/office/drawing/2014/main" id="{1B87C57B-6FD7-4DDB-99C9-56D69700E3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1516980" y="4438687"/>
            <a:ext cx="774480" cy="774480"/>
          </a:xfrm>
          <a:prstGeom prst="rect">
            <a:avLst/>
          </a:prstGeom>
        </p:spPr>
      </p:pic>
      <p:pic>
        <p:nvPicPr>
          <p:cNvPr id="16" name="Graphic 15" descr="Garbage">
            <a:extLst>
              <a:ext uri="{FF2B5EF4-FFF2-40B4-BE49-F238E27FC236}">
                <a16:creationId xmlns:a16="http://schemas.microsoft.com/office/drawing/2014/main" id="{6BA7F030-5FED-4501-B78C-9209B2160D5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0820400" y="4438687"/>
            <a:ext cx="711200" cy="711200"/>
          </a:xfrm>
          <a:prstGeom prst="rect">
            <a:avLst/>
          </a:prstGeom>
        </p:spPr>
      </p:pic>
      <p:pic>
        <p:nvPicPr>
          <p:cNvPr id="6" name="Graphic 5" descr="Suburban scene">
            <a:extLst>
              <a:ext uri="{FF2B5EF4-FFF2-40B4-BE49-F238E27FC236}">
                <a16:creationId xmlns:a16="http://schemas.microsoft.com/office/drawing/2014/main" id="{1C5A036B-A608-4F14-B207-0CEBE5211E2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10388600" y="2898155"/>
            <a:ext cx="914400" cy="914400"/>
          </a:xfrm>
          <a:prstGeom prst="rect">
            <a:avLst/>
          </a:prstGeom>
        </p:spPr>
      </p:pic>
      <p:pic>
        <p:nvPicPr>
          <p:cNvPr id="15" name="Graphic 14" descr="Monthly calendar">
            <a:extLst>
              <a:ext uri="{FF2B5EF4-FFF2-40B4-BE49-F238E27FC236}">
                <a16:creationId xmlns:a16="http://schemas.microsoft.com/office/drawing/2014/main" id="{F81D8F97-E75C-4DC2-8E89-721B68711B1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11384186" y="1691715"/>
            <a:ext cx="883145" cy="883145"/>
          </a:xfrm>
          <a:prstGeom prst="rect">
            <a:avLst/>
          </a:prstGeom>
        </p:spPr>
      </p:pic>
      <p:pic>
        <p:nvPicPr>
          <p:cNvPr id="18" name="Graphic 17" descr="Suburban scene">
            <a:extLst>
              <a:ext uri="{FF2B5EF4-FFF2-40B4-BE49-F238E27FC236}">
                <a16:creationId xmlns:a16="http://schemas.microsoft.com/office/drawing/2014/main" id="{D18AC83F-325A-423C-9AE1-624A948642C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11410304" y="3266320"/>
            <a:ext cx="502296" cy="502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749752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treet&#10;&#10;Description automatically generated">
            <a:extLst>
              <a:ext uri="{FF2B5EF4-FFF2-40B4-BE49-F238E27FC236}">
                <a16:creationId xmlns:a16="http://schemas.microsoft.com/office/drawing/2014/main" id="{5ACD8AD7-3CFD-4F46-9BBD-D53A5FE382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054" y="-102560"/>
            <a:ext cx="10027092" cy="75203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E2A5070-888C-4D4F-9B33-7500E75C3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6400" y="-914400"/>
            <a:ext cx="4800600" cy="3505200"/>
          </a:xfrm>
        </p:spPr>
        <p:txBody>
          <a:bodyPr>
            <a:normAutofit/>
          </a:bodyPr>
          <a:lstStyle/>
          <a:p>
            <a:pPr algn="ctr"/>
            <a:r>
              <a:rPr lang="en-US" sz="5400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526107287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838A6C8-C00A-4B85-A150-D379EEC96A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Today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763E61C-B248-4552-93C6-10AC9E6147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7469" y="1750889"/>
            <a:ext cx="4562974" cy="533754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43840" indent="-243840">
              <a:buFont typeface="Wingdings" panose="05000000000000000000" pitchFamily="2" charset="2"/>
              <a:buChar char="§"/>
            </a:pPr>
            <a:r>
              <a:rPr lang="en-US" sz="3400" dirty="0"/>
              <a:t>What is Reclaimed Water?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Cary’s Story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History/Drivers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Use/Planning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Challenges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Successes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Regulatory View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Challenges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Opportunities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93B738-01D5-4118-B9F4-BF00040CF4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290" t="-184"/>
          <a:stretch/>
        </p:blipFill>
        <p:spPr>
          <a:xfrm>
            <a:off x="5359400" y="-26546"/>
            <a:ext cx="7645400" cy="7328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381427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FE835-16B8-4E18-B7ED-128C6C87BF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Key Takeaway’s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E644F9-2EF5-4FD3-AABB-4A98C6CCA2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692" y="1803400"/>
            <a:ext cx="12394331" cy="5283199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4000" dirty="0"/>
              <a:t> Ideally demand is year-round &amp; near source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sz="3600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4000" dirty="0"/>
              <a:t> Irrigation is less than originally anticipated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4000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4000" dirty="0"/>
              <a:t> Regulated as “Resource” can encourage use 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Graphic 4" descr="Target">
            <a:extLst>
              <a:ext uri="{FF2B5EF4-FFF2-40B4-BE49-F238E27FC236}">
                <a16:creationId xmlns:a16="http://schemas.microsoft.com/office/drawing/2014/main" id="{41EAFABE-7E9D-4B23-9F57-296D94458E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547485" y="1734978"/>
            <a:ext cx="774480" cy="774480"/>
          </a:xfrm>
          <a:prstGeom prst="rect">
            <a:avLst/>
          </a:prstGeom>
        </p:spPr>
      </p:pic>
      <p:pic>
        <p:nvPicPr>
          <p:cNvPr id="14" name="Graphic 13" descr="Sustainability">
            <a:extLst>
              <a:ext uri="{FF2B5EF4-FFF2-40B4-BE49-F238E27FC236}">
                <a16:creationId xmlns:a16="http://schemas.microsoft.com/office/drawing/2014/main" id="{1B87C57B-6FD7-4DDB-99C9-56D69700E3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1437021" y="4382678"/>
            <a:ext cx="774480" cy="774480"/>
          </a:xfrm>
          <a:prstGeom prst="rect">
            <a:avLst/>
          </a:prstGeom>
        </p:spPr>
      </p:pic>
      <p:pic>
        <p:nvPicPr>
          <p:cNvPr id="16" name="Graphic 15" descr="Garbage">
            <a:extLst>
              <a:ext uri="{FF2B5EF4-FFF2-40B4-BE49-F238E27FC236}">
                <a16:creationId xmlns:a16="http://schemas.microsoft.com/office/drawing/2014/main" id="{6BA7F030-5FED-4501-B78C-9209B2160D5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0730832" y="4372795"/>
            <a:ext cx="711200" cy="711200"/>
          </a:xfrm>
          <a:prstGeom prst="rect">
            <a:avLst/>
          </a:prstGeom>
        </p:spPr>
      </p:pic>
      <p:pic>
        <p:nvPicPr>
          <p:cNvPr id="6" name="Graphic 5" descr="Suburban scene">
            <a:extLst>
              <a:ext uri="{FF2B5EF4-FFF2-40B4-BE49-F238E27FC236}">
                <a16:creationId xmlns:a16="http://schemas.microsoft.com/office/drawing/2014/main" id="{1C5A036B-A608-4F14-B207-0CEBE5211E2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10230886" y="2898155"/>
            <a:ext cx="914400" cy="914400"/>
          </a:xfrm>
          <a:prstGeom prst="rect">
            <a:avLst/>
          </a:prstGeom>
        </p:spPr>
      </p:pic>
      <p:pic>
        <p:nvPicPr>
          <p:cNvPr id="15" name="Graphic 14" descr="Monthly calendar">
            <a:extLst>
              <a:ext uri="{FF2B5EF4-FFF2-40B4-BE49-F238E27FC236}">
                <a16:creationId xmlns:a16="http://schemas.microsoft.com/office/drawing/2014/main" id="{F81D8F97-E75C-4DC2-8E89-721B68711B1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11328356" y="1697726"/>
            <a:ext cx="883145" cy="883145"/>
          </a:xfrm>
          <a:prstGeom prst="rect">
            <a:avLst/>
          </a:prstGeom>
        </p:spPr>
      </p:pic>
      <p:pic>
        <p:nvPicPr>
          <p:cNvPr id="18" name="Graphic 17" descr="Suburban scene">
            <a:extLst>
              <a:ext uri="{FF2B5EF4-FFF2-40B4-BE49-F238E27FC236}">
                <a16:creationId xmlns:a16="http://schemas.microsoft.com/office/drawing/2014/main" id="{D18AC83F-325A-423C-9AE1-624A948642C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11321965" y="3266320"/>
            <a:ext cx="502296" cy="502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888192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4955" y="95519"/>
            <a:ext cx="11555255" cy="1143000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What Exactly is Reclaimed Water?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9397999" y="144100"/>
            <a:ext cx="3258881" cy="31854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734955" y="1524000"/>
            <a:ext cx="8329139" cy="1524000"/>
          </a:xfrm>
        </p:spPr>
        <p:txBody>
          <a:bodyPr vert="horz" lIns="91439" tIns="45720" rIns="91439" bIns="45720" rtlCol="0" anchor="t">
            <a:noAutofit/>
          </a:bodyPr>
          <a:lstStyle/>
          <a:p>
            <a:pPr defTabSz="675121">
              <a:spcBef>
                <a:spcPts val="886"/>
              </a:spcBef>
              <a:spcAft>
                <a:spcPts val="591"/>
              </a:spcAft>
              <a:buClr>
                <a:schemeClr val="bg1"/>
              </a:buClr>
              <a:buSzPct val="95000"/>
              <a:buFont typeface="Wingdings" panose="05000000000000000000" pitchFamily="2" charset="2"/>
              <a:buChar char="§"/>
            </a:pPr>
            <a:r>
              <a:rPr lang="en-US" altLang="en-US" sz="3600" dirty="0">
                <a:solidFill>
                  <a:schemeClr val="bg1"/>
                </a:solidFill>
              </a:rPr>
              <a:t>Highly treated wastewater </a:t>
            </a:r>
          </a:p>
          <a:p>
            <a:pPr marL="0" indent="0" defTabSz="675121">
              <a:spcBef>
                <a:spcPts val="886"/>
              </a:spcBef>
              <a:spcAft>
                <a:spcPts val="591"/>
              </a:spcAft>
              <a:buClr>
                <a:schemeClr val="bg1"/>
              </a:buClr>
              <a:buSzPct val="95000"/>
              <a:buNone/>
            </a:pPr>
            <a:r>
              <a:rPr lang="en-US" altLang="en-US" sz="3600" dirty="0">
                <a:solidFill>
                  <a:schemeClr val="bg1"/>
                </a:solidFill>
              </a:rPr>
              <a:t>    (ultraviolet light and liquid chlorine)</a:t>
            </a:r>
          </a:p>
          <a:p>
            <a:pPr defTabSz="675121">
              <a:spcBef>
                <a:spcPts val="886"/>
              </a:spcBef>
              <a:spcAft>
                <a:spcPts val="591"/>
              </a:spcAft>
              <a:buClr>
                <a:schemeClr val="bg1"/>
              </a:buClr>
              <a:buSzPct val="95000"/>
              <a:buFont typeface="Wingdings" panose="05000000000000000000" pitchFamily="2" charset="2"/>
              <a:buChar char="§"/>
            </a:pPr>
            <a:endParaRPr lang="en-US" altLang="en-US" sz="2800" dirty="0">
              <a:solidFill>
                <a:srgbClr val="FFC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867A5-8A2D-4F64-BACF-253A3378D361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B730AA-B512-466C-9AFB-C351674957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163" b="4128"/>
          <a:stretch/>
        </p:blipFill>
        <p:spPr>
          <a:xfrm>
            <a:off x="636306" y="3178085"/>
            <a:ext cx="6072245" cy="413711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FE1FE603-8C23-4C9E-9BF5-85DCFD24024A}"/>
              </a:ext>
            </a:extLst>
          </p:cNvPr>
          <p:cNvSpPr txBox="1">
            <a:spLocks/>
          </p:cNvSpPr>
          <p:nvPr/>
        </p:nvSpPr>
        <p:spPr>
          <a:xfrm>
            <a:off x="7188200" y="3722643"/>
            <a:ext cx="5608195" cy="4137114"/>
          </a:xfrm>
          <a:prstGeom prst="rect">
            <a:avLst/>
          </a:prstGeom>
        </p:spPr>
        <p:txBody>
          <a:bodyPr vert="horz" lIns="91439" tIns="45720" rIns="91439" bIns="45720" rtlCol="0" anchor="t">
            <a:noAutofit/>
          </a:bodyPr>
          <a:lstStyle>
            <a:lvl1pPr marL="135017" indent="-135017" algn="l" defTabSz="540068" rtl="0" eaLnBrk="1" latinLnBrk="0" hangingPunct="1">
              <a:lnSpc>
                <a:spcPct val="90000"/>
              </a:lnSpc>
              <a:spcBef>
                <a:spcPts val="591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05051" indent="-135017" algn="l" defTabSz="540068" rtl="0" eaLnBrk="1" latinLnBrk="0" hangingPunct="1">
              <a:lnSpc>
                <a:spcPct val="90000"/>
              </a:lnSpc>
              <a:spcBef>
                <a:spcPts val="296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675085" indent="-135017" algn="l" defTabSz="540068" rtl="0" eaLnBrk="1" latinLnBrk="0" hangingPunct="1">
              <a:lnSpc>
                <a:spcPct val="90000"/>
              </a:lnSpc>
              <a:spcBef>
                <a:spcPts val="296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B0F0"/>
                </a:solidFill>
                <a:latin typeface="+mn-lt"/>
                <a:ea typeface="+mn-ea"/>
                <a:cs typeface="+mn-cs"/>
              </a:defRPr>
            </a:lvl3pPr>
            <a:lvl4pPr marL="945119" indent="-135017" algn="l" defTabSz="540068" rtl="0" eaLnBrk="1" latinLnBrk="0" hangingPunct="1">
              <a:lnSpc>
                <a:spcPct val="90000"/>
              </a:lnSpc>
              <a:spcBef>
                <a:spcPts val="296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2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15152" indent="-135017" algn="l" defTabSz="540068" rtl="0" eaLnBrk="1" latinLnBrk="0" hangingPunct="1">
              <a:lnSpc>
                <a:spcPct val="90000"/>
              </a:lnSpc>
              <a:spcBef>
                <a:spcPts val="296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485186" indent="-135017" algn="l" defTabSz="540068" rtl="0" eaLnBrk="1" latinLnBrk="0" hangingPunct="1">
              <a:lnSpc>
                <a:spcPct val="90000"/>
              </a:lnSpc>
              <a:spcBef>
                <a:spcPts val="296"/>
              </a:spcBef>
              <a:buFont typeface="Arial" panose="020B0604020202020204" pitchFamily="34" charset="0"/>
              <a:buChar char="•"/>
              <a:defRPr sz="10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55220" indent="-135017" algn="l" defTabSz="540068" rtl="0" eaLnBrk="1" latinLnBrk="0" hangingPunct="1">
              <a:lnSpc>
                <a:spcPct val="90000"/>
              </a:lnSpc>
              <a:spcBef>
                <a:spcPts val="296"/>
              </a:spcBef>
              <a:buFont typeface="Arial" panose="020B0604020202020204" pitchFamily="34" charset="0"/>
              <a:buChar char="•"/>
              <a:defRPr sz="10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5254" indent="-135017" algn="l" defTabSz="540068" rtl="0" eaLnBrk="1" latinLnBrk="0" hangingPunct="1">
              <a:lnSpc>
                <a:spcPct val="90000"/>
              </a:lnSpc>
              <a:spcBef>
                <a:spcPts val="296"/>
              </a:spcBef>
              <a:buFont typeface="Arial" panose="020B0604020202020204" pitchFamily="34" charset="0"/>
              <a:buChar char="•"/>
              <a:defRPr sz="10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95287" indent="-135017" algn="l" defTabSz="540068" rtl="0" eaLnBrk="1" latinLnBrk="0" hangingPunct="1">
              <a:lnSpc>
                <a:spcPct val="90000"/>
              </a:lnSpc>
              <a:spcBef>
                <a:spcPts val="296"/>
              </a:spcBef>
              <a:buFont typeface="Arial" panose="020B0604020202020204" pitchFamily="34" charset="0"/>
              <a:buChar char="•"/>
              <a:defRPr sz="10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75121" fontAlgn="auto">
              <a:spcBef>
                <a:spcPts val="886"/>
              </a:spcBef>
              <a:spcAft>
                <a:spcPts val="591"/>
              </a:spcAft>
              <a:buClr>
                <a:schemeClr val="bg1"/>
              </a:buClr>
              <a:buSzPct val="95000"/>
              <a:buFont typeface="Wingdings" panose="05000000000000000000" pitchFamily="2" charset="2"/>
              <a:buChar char="§"/>
            </a:pPr>
            <a:r>
              <a:rPr lang="en-US" altLang="en-US" sz="3600" dirty="0">
                <a:solidFill>
                  <a:schemeClr val="bg1"/>
                </a:solidFill>
              </a:rPr>
              <a:t>Clear, colorless, and odorless</a:t>
            </a:r>
          </a:p>
          <a:p>
            <a:pPr defTabSz="675121" fontAlgn="auto">
              <a:spcBef>
                <a:spcPts val="886"/>
              </a:spcBef>
              <a:spcAft>
                <a:spcPts val="591"/>
              </a:spcAft>
              <a:buClr>
                <a:schemeClr val="bg1"/>
              </a:buClr>
              <a:buSzPct val="95000"/>
              <a:buFont typeface="Wingdings" panose="05000000000000000000" pitchFamily="2" charset="2"/>
              <a:buChar char="§"/>
            </a:pPr>
            <a:r>
              <a:rPr lang="en-US" altLang="en-US" sz="3600" dirty="0">
                <a:solidFill>
                  <a:schemeClr val="bg1"/>
                </a:solidFill>
              </a:rPr>
              <a:t> Not grey water</a:t>
            </a:r>
          </a:p>
          <a:p>
            <a:pPr defTabSz="675121" fontAlgn="auto">
              <a:spcBef>
                <a:spcPts val="886"/>
              </a:spcBef>
              <a:spcAft>
                <a:spcPts val="591"/>
              </a:spcAft>
              <a:buClr>
                <a:schemeClr val="bg1"/>
              </a:buClr>
              <a:buSzPct val="95000"/>
              <a:buFont typeface="Wingdings" panose="05000000000000000000" pitchFamily="2" charset="2"/>
              <a:buChar char="§"/>
            </a:pPr>
            <a:r>
              <a:rPr lang="en-US" altLang="en-US" sz="3600" dirty="0">
                <a:solidFill>
                  <a:schemeClr val="bg1"/>
                </a:solidFill>
              </a:rPr>
              <a:t> Non-potable 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CAD5E03-5587-44C2-8CF6-58C544E3974E}"/>
              </a:ext>
            </a:extLst>
          </p:cNvPr>
          <p:cNvSpPr/>
          <p:nvPr/>
        </p:nvSpPr>
        <p:spPr>
          <a:xfrm>
            <a:off x="1473200" y="3178573"/>
            <a:ext cx="1728845" cy="623497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Potable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9ABA87C-20BA-4F44-9D07-9A53615A8C1A}"/>
              </a:ext>
            </a:extLst>
          </p:cNvPr>
          <p:cNvSpPr/>
          <p:nvPr/>
        </p:nvSpPr>
        <p:spPr>
          <a:xfrm>
            <a:off x="4047684" y="3155948"/>
            <a:ext cx="1815227" cy="685799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Reclaimed</a:t>
            </a:r>
          </a:p>
        </p:txBody>
      </p:sp>
      <p:pic>
        <p:nvPicPr>
          <p:cNvPr id="11" name="Graphic 10" descr="Water">
            <a:extLst>
              <a:ext uri="{FF2B5EF4-FFF2-40B4-BE49-F238E27FC236}">
                <a16:creationId xmlns:a16="http://schemas.microsoft.com/office/drawing/2014/main" id="{A6761BD0-5DDB-4698-820E-EFF0129E88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rot="805825">
            <a:off x="8606894" y="18920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388574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D27D7-9E86-403E-854F-66FFE9016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469" y="0"/>
            <a:ext cx="11906527" cy="1295400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Cary’s 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100295-570A-41C4-95DA-89F99DD228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201" y="1371600"/>
            <a:ext cx="4357399" cy="5569676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3200" dirty="0"/>
              <a:t>Began in 2001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200" dirty="0"/>
              <a:t>Service Areas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774" dirty="0"/>
              <a:t>Started with nearby residential customers     &amp; businesses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200" dirty="0"/>
              <a:t>System Expansion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774" dirty="0"/>
              <a:t>Funded through Development &amp; Capital Improvements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200" dirty="0"/>
              <a:t>Regional Partnerships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774" dirty="0"/>
              <a:t>Durham County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774" dirty="0"/>
              <a:t>Wake County RTP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F4AFEF-177D-482C-8922-CD1FC36F2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5420" y="868740"/>
            <a:ext cx="7483901" cy="53675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D171C1-A4AF-4CD5-B250-9E3586E4A0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4041" y="6019801"/>
            <a:ext cx="1047259" cy="1173540"/>
          </a:xfrm>
          <a:prstGeom prst="rect">
            <a:avLst/>
          </a:prstGeom>
        </p:spPr>
      </p:pic>
      <p:pic>
        <p:nvPicPr>
          <p:cNvPr id="10" name="Graphic 9" descr="Hourglass">
            <a:extLst>
              <a:ext uri="{FF2B5EF4-FFF2-40B4-BE49-F238E27FC236}">
                <a16:creationId xmlns:a16="http://schemas.microsoft.com/office/drawing/2014/main" id="{790B42D0-1868-409B-8F84-1FA06146D2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677745" y="201574"/>
            <a:ext cx="753710" cy="7537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BEB07F5-7D92-49AB-AD70-CF27877B8D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1455" y="6324600"/>
            <a:ext cx="1510147" cy="868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128137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1656B-82DE-4F99-BE05-3B04E9C33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469" y="389467"/>
            <a:ext cx="11906527" cy="601133"/>
          </a:xfrm>
        </p:spPr>
        <p:txBody>
          <a:bodyPr>
            <a:noAutofit/>
          </a:bodyPr>
          <a:lstStyle/>
          <a:p>
            <a:r>
              <a:rPr lang="en-US" sz="4800" dirty="0"/>
              <a:t>Drivers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901A8A-480B-4B36-AB54-702867A9E5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114" y="1371600"/>
            <a:ext cx="4435237" cy="362168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800" dirty="0"/>
              <a:t>Reduce WWTP Nutrients Discharge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/>
              <a:t>Off-set Peak Potable Demands (Irrigation)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/>
              <a:t>Expand Service Portfolio for Customer Benefit</a:t>
            </a:r>
          </a:p>
          <a:p>
            <a:pPr marL="243840" indent="-243840">
              <a:buFont typeface="Wingdings" panose="05000000000000000000" pitchFamily="2" charset="2"/>
              <a:buChar char="§"/>
            </a:pPr>
            <a:endParaRPr lang="en-US" sz="3400" dirty="0"/>
          </a:p>
          <a:p>
            <a:pPr marL="243840" indent="-243840">
              <a:buFont typeface="Wingdings" panose="05000000000000000000" pitchFamily="2" charset="2"/>
              <a:buChar char="§"/>
            </a:pPr>
            <a:endParaRPr lang="en-US" sz="3400" dirty="0"/>
          </a:p>
          <a:p>
            <a:pPr marL="243840" indent="-243840">
              <a:buFont typeface="Wingdings" panose="05000000000000000000" pitchFamily="2" charset="2"/>
              <a:buChar char="§"/>
            </a:pPr>
            <a:endParaRPr lang="en-US" sz="3400" dirty="0"/>
          </a:p>
          <a:p>
            <a:pPr marL="243840" indent="-243840">
              <a:buFont typeface="Wingdings" panose="05000000000000000000" pitchFamily="2" charset="2"/>
              <a:buChar char="§"/>
            </a:pPr>
            <a:endParaRPr lang="en-US" sz="3400" dirty="0"/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D1379B-2746-4FA2-BF66-F5D7829F60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7000" y="685800"/>
            <a:ext cx="7663161" cy="5721961"/>
          </a:xfrm>
          <a:prstGeom prst="rect">
            <a:avLst/>
          </a:prstGeom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9D067F1B-C556-40B2-AE95-CA85C29448CD}"/>
              </a:ext>
            </a:extLst>
          </p:cNvPr>
          <p:cNvSpPr/>
          <p:nvPr/>
        </p:nvSpPr>
        <p:spPr>
          <a:xfrm>
            <a:off x="2921000" y="465666"/>
            <a:ext cx="914400" cy="448733"/>
          </a:xfrm>
          <a:prstGeom prst="rightArrow">
            <a:avLst>
              <a:gd name="adj1" fmla="val 46458"/>
              <a:gd name="adj2" fmla="val 5000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09042A7-1D85-40BC-8C5D-6BB991E40A83}"/>
              </a:ext>
            </a:extLst>
          </p:cNvPr>
          <p:cNvSpPr txBox="1">
            <a:spLocks/>
          </p:cNvSpPr>
          <p:nvPr/>
        </p:nvSpPr>
        <p:spPr>
          <a:xfrm>
            <a:off x="620718" y="6575884"/>
            <a:ext cx="8769899" cy="60113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43841" indent="-243841" algn="l" defTabSz="975362" rtl="0" eaLnBrk="1" latinLnBrk="0" hangingPunct="1">
              <a:lnSpc>
                <a:spcPct val="90000"/>
              </a:lnSpc>
              <a:spcBef>
                <a:spcPts val="1067"/>
              </a:spcBef>
              <a:buFont typeface="Arial" panose="020B0604020202020204" pitchFamily="34" charset="0"/>
              <a:buChar char="•"/>
              <a:defRPr sz="3413" kern="120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31522" indent="-243841" algn="l" defTabSz="975362" rtl="0" eaLnBrk="1" latinLnBrk="0" hangingPunct="1">
              <a:lnSpc>
                <a:spcPct val="90000"/>
              </a:lnSpc>
              <a:spcBef>
                <a:spcPts val="534"/>
              </a:spcBef>
              <a:buFont typeface="Arial" panose="020B0604020202020204" pitchFamily="34" charset="0"/>
              <a:buChar char="•"/>
              <a:defRPr sz="2987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219203" indent="-243841" algn="l" defTabSz="975362" rtl="0" eaLnBrk="1" latinLnBrk="0" hangingPunct="1">
              <a:lnSpc>
                <a:spcPct val="90000"/>
              </a:lnSpc>
              <a:spcBef>
                <a:spcPts val="534"/>
              </a:spcBef>
              <a:buFont typeface="Arial" panose="020B0604020202020204" pitchFamily="34" charset="0"/>
              <a:buChar char="•"/>
              <a:defRPr sz="2560" kern="1200">
                <a:solidFill>
                  <a:srgbClr val="00B0F0"/>
                </a:solidFill>
                <a:latin typeface="+mn-lt"/>
                <a:ea typeface="+mn-ea"/>
                <a:cs typeface="+mn-cs"/>
              </a:defRPr>
            </a:lvl3pPr>
            <a:lvl4pPr marL="1706884" indent="-243841" algn="l" defTabSz="975362" rtl="0" eaLnBrk="1" latinLnBrk="0" hangingPunct="1">
              <a:lnSpc>
                <a:spcPct val="90000"/>
              </a:lnSpc>
              <a:spcBef>
                <a:spcPts val="534"/>
              </a:spcBef>
              <a:buFont typeface="Arial" panose="020B0604020202020204" pitchFamily="34" charset="0"/>
              <a:buChar char="•"/>
              <a:defRPr sz="2133" kern="1200">
                <a:solidFill>
                  <a:schemeClr val="tx2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94565" indent="-243841" algn="l" defTabSz="975362" rtl="0" eaLnBrk="1" latinLnBrk="0" hangingPunct="1">
              <a:lnSpc>
                <a:spcPct val="90000"/>
              </a:lnSpc>
              <a:spcBef>
                <a:spcPts val="534"/>
              </a:spcBef>
              <a:buFont typeface="Arial" panose="020B0604020202020204" pitchFamily="34" charset="0"/>
              <a:buChar char="•"/>
              <a:defRPr sz="2133" kern="1200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82246" indent="-243841" algn="l" defTabSz="975362" rtl="0" eaLnBrk="1" latinLnBrk="0" hangingPunct="1">
              <a:lnSpc>
                <a:spcPct val="90000"/>
              </a:lnSpc>
              <a:spcBef>
                <a:spcPts val="534"/>
              </a:spcBef>
              <a:buFont typeface="Arial" panose="020B0604020202020204" pitchFamily="34" charset="0"/>
              <a:buChar char="•"/>
              <a:defRPr sz="192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69927" indent="-243841" algn="l" defTabSz="975362" rtl="0" eaLnBrk="1" latinLnBrk="0" hangingPunct="1">
              <a:lnSpc>
                <a:spcPct val="90000"/>
              </a:lnSpc>
              <a:spcBef>
                <a:spcPts val="534"/>
              </a:spcBef>
              <a:buFont typeface="Arial" panose="020B0604020202020204" pitchFamily="34" charset="0"/>
              <a:buChar char="•"/>
              <a:defRPr sz="192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8" indent="-243841" algn="l" defTabSz="975362" rtl="0" eaLnBrk="1" latinLnBrk="0" hangingPunct="1">
              <a:lnSpc>
                <a:spcPct val="90000"/>
              </a:lnSpc>
              <a:spcBef>
                <a:spcPts val="534"/>
              </a:spcBef>
              <a:buFont typeface="Arial" panose="020B0604020202020204" pitchFamily="34" charset="0"/>
              <a:buChar char="•"/>
              <a:defRPr sz="192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5289" indent="-243841" algn="l" defTabSz="975362" rtl="0" eaLnBrk="1" latinLnBrk="0" hangingPunct="1">
              <a:lnSpc>
                <a:spcPct val="90000"/>
              </a:lnSpc>
              <a:spcBef>
                <a:spcPts val="534"/>
              </a:spcBef>
              <a:buFont typeface="Arial" panose="020B0604020202020204" pitchFamily="34" charset="0"/>
              <a:buChar char="•"/>
              <a:defRPr sz="192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800" dirty="0"/>
              <a:t> Customer Drivers             Policies &amp; Incentives 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CFECC00F-3142-4446-95C0-27FF28087A45}"/>
              </a:ext>
            </a:extLst>
          </p:cNvPr>
          <p:cNvSpPr/>
          <p:nvPr/>
        </p:nvSpPr>
        <p:spPr>
          <a:xfrm>
            <a:off x="3759200" y="6582169"/>
            <a:ext cx="914400" cy="448733"/>
          </a:xfrm>
          <a:prstGeom prst="rightArrow">
            <a:avLst>
              <a:gd name="adj1" fmla="val 46458"/>
              <a:gd name="adj2" fmla="val 5000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762D7E-7847-4907-96AB-6F7192988F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371" t="12149" r="-461" b="1587"/>
          <a:stretch/>
        </p:blipFill>
        <p:spPr>
          <a:xfrm>
            <a:off x="1448974" y="4114800"/>
            <a:ext cx="2474510" cy="2241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420581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Rectangle 2"/>
          <p:cNvSpPr>
            <a:spLocks noGrp="1" noChangeArrowheads="1"/>
          </p:cNvSpPr>
          <p:nvPr>
            <p:ph type="title"/>
          </p:nvPr>
        </p:nvSpPr>
        <p:spPr>
          <a:xfrm>
            <a:off x="669954" y="-12747"/>
            <a:ext cx="11395046" cy="1021312"/>
          </a:xfrm>
        </p:spPr>
        <p:txBody>
          <a:bodyPr>
            <a:no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How is Reclaimed Water Used in Cary?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2BF85EE-0429-444B-A73A-39232A320DE1}"/>
              </a:ext>
            </a:extLst>
          </p:cNvPr>
          <p:cNvGrpSpPr/>
          <p:nvPr/>
        </p:nvGrpSpPr>
        <p:grpSpPr>
          <a:xfrm>
            <a:off x="669954" y="1143000"/>
            <a:ext cx="3633952" cy="2946987"/>
            <a:chOff x="675974" y="1296147"/>
            <a:chExt cx="3470713" cy="2002961"/>
          </a:xfrm>
        </p:grpSpPr>
        <p:pic>
          <p:nvPicPr>
            <p:cNvPr id="278531" name="Picture 3" descr="Copy of weston1"/>
            <p:cNvPicPr>
              <a:picLocks noChangeAspect="1" noChangeArrowheads="1"/>
            </p:cNvPicPr>
            <p:nvPr/>
          </p:nvPicPr>
          <p:blipFill>
            <a:blip r:embed="rId3" cstate="print"/>
            <a:srcRect l="6410" t="12918" b="22491"/>
            <a:stretch>
              <a:fillRect/>
            </a:stretch>
          </p:blipFill>
          <p:spPr bwMode="auto">
            <a:xfrm>
              <a:off x="705000" y="1665740"/>
              <a:ext cx="3441687" cy="163336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47109" name="Text Box 5"/>
            <p:cNvSpPr txBox="1">
              <a:spLocks noChangeArrowheads="1"/>
            </p:cNvSpPr>
            <p:nvPr/>
          </p:nvSpPr>
          <p:spPr bwMode="auto">
            <a:xfrm>
              <a:off x="675974" y="1296147"/>
              <a:ext cx="3162362" cy="36959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en-US" sz="1575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Commercial/Industrial </a:t>
              </a:r>
            </a:p>
            <a:p>
              <a:pPr algn="ctr" eaLnBrk="0" hangingPunct="0"/>
              <a:r>
                <a:rPr lang="en-US" sz="1575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Cooling Towers 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369BB93-517C-4BCD-A4CA-C745798F4941}"/>
              </a:ext>
            </a:extLst>
          </p:cNvPr>
          <p:cNvGrpSpPr/>
          <p:nvPr/>
        </p:nvGrpSpPr>
        <p:grpSpPr>
          <a:xfrm>
            <a:off x="4877892" y="4511722"/>
            <a:ext cx="3409752" cy="2432466"/>
            <a:chOff x="3530982" y="3842015"/>
            <a:chExt cx="2571937" cy="1944347"/>
          </a:xfrm>
        </p:grpSpPr>
        <p:pic>
          <p:nvPicPr>
            <p:cNvPr id="47115" name="Picture 3" descr="R:\pwutdrv\UTILITIES DIVISION\Reclaimed\Photos and Powerpoint\August 2010 NCWRF Bulk Filling Station\IMG_0444.JPG"/>
            <p:cNvPicPr>
              <a:picLocks noChangeAspect="1" noChangeArrowheads="1"/>
            </p:cNvPicPr>
            <p:nvPr/>
          </p:nvPicPr>
          <p:blipFill rotWithShape="1">
            <a:blip r:embed="rId4" cstate="print"/>
            <a:srcRect t="8441" b="5192"/>
            <a:stretch/>
          </p:blipFill>
          <p:spPr bwMode="auto">
            <a:xfrm>
              <a:off x="3530982" y="4109903"/>
              <a:ext cx="2571937" cy="167645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47112" name="Text Box 8"/>
            <p:cNvSpPr txBox="1">
              <a:spLocks noChangeArrowheads="1"/>
            </p:cNvSpPr>
            <p:nvPr/>
          </p:nvSpPr>
          <p:spPr bwMode="auto">
            <a:xfrm>
              <a:off x="3638722" y="3842015"/>
              <a:ext cx="2356458" cy="19485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en-US" sz="1575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Bulk Distribution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37A31B6-300A-4E85-B16F-FCB1F0AE50E6}"/>
              </a:ext>
            </a:extLst>
          </p:cNvPr>
          <p:cNvGrpSpPr/>
          <p:nvPr/>
        </p:nvGrpSpPr>
        <p:grpSpPr>
          <a:xfrm>
            <a:off x="8680713" y="3812751"/>
            <a:ext cx="4117017" cy="3390404"/>
            <a:chOff x="6255517" y="3657600"/>
            <a:chExt cx="3150579" cy="2457073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F38EFD0-5556-4190-8065-67AAE599E7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834" t="4368" r="1189" b="4968"/>
            <a:stretch/>
          </p:blipFill>
          <p:spPr>
            <a:xfrm>
              <a:off x="6255517" y="3657600"/>
              <a:ext cx="3150579" cy="245707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0" name="Text Box 10">
              <a:extLst>
                <a:ext uri="{FF2B5EF4-FFF2-40B4-BE49-F238E27FC236}">
                  <a16:creationId xmlns:a16="http://schemas.microsoft.com/office/drawing/2014/main" id="{66047C05-02E8-476C-9962-E3A1AF82BB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37896" y="5805713"/>
              <a:ext cx="2981423" cy="24256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en-US" sz="1575" b="1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Irrigation: Commercial &amp; Recreation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FC076896-D6ED-476E-838E-A45E6E33192C}"/>
              </a:ext>
            </a:extLst>
          </p:cNvPr>
          <p:cNvGrpSpPr/>
          <p:nvPr/>
        </p:nvGrpSpPr>
        <p:grpSpPr>
          <a:xfrm>
            <a:off x="338780" y="4380812"/>
            <a:ext cx="4174993" cy="2730730"/>
            <a:chOff x="276802" y="4364087"/>
            <a:chExt cx="2381470" cy="196412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C460E7B-D46D-4B85-89F2-2E306EAF32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9202" r="10482"/>
            <a:stretch/>
          </p:blipFill>
          <p:spPr>
            <a:xfrm>
              <a:off x="482300" y="4565747"/>
              <a:ext cx="2175972" cy="176246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3" name="Text Box 8">
              <a:extLst>
                <a:ext uri="{FF2B5EF4-FFF2-40B4-BE49-F238E27FC236}">
                  <a16:creationId xmlns:a16="http://schemas.microsoft.com/office/drawing/2014/main" id="{0C617998-2683-4830-827F-F036FCAC1A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6802" y="4364087"/>
              <a:ext cx="2356458" cy="17339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en-US" sz="1575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WRF Process Use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810D8E2-968E-4D37-965B-E2DB1D3F47C0}"/>
              </a:ext>
            </a:extLst>
          </p:cNvPr>
          <p:cNvGrpSpPr/>
          <p:nvPr/>
        </p:nvGrpSpPr>
        <p:grpSpPr>
          <a:xfrm>
            <a:off x="8680713" y="1058871"/>
            <a:ext cx="4839925" cy="2500028"/>
            <a:chOff x="7136437" y="1388492"/>
            <a:chExt cx="2809570" cy="1706247"/>
          </a:xfrm>
        </p:grpSpPr>
        <p:pic>
          <p:nvPicPr>
            <p:cNvPr id="47117" name="Picture 5"/>
            <p:cNvPicPr>
              <a:picLocks noChangeAspect="1" noChangeArrowheads="1"/>
            </p:cNvPicPr>
            <p:nvPr/>
          </p:nvPicPr>
          <p:blipFill rotWithShape="1">
            <a:blip r:embed="rId7" cstate="print"/>
            <a:srcRect b="8226"/>
            <a:stretch/>
          </p:blipFill>
          <p:spPr bwMode="auto">
            <a:xfrm>
              <a:off x="7136437" y="1388492"/>
              <a:ext cx="2302055" cy="170624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47114" name="Text Box 10"/>
            <p:cNvSpPr txBox="1">
              <a:spLocks noChangeArrowheads="1"/>
            </p:cNvSpPr>
            <p:nvPr/>
          </p:nvSpPr>
          <p:spPr bwMode="auto">
            <a:xfrm>
              <a:off x="7356178" y="2822553"/>
              <a:ext cx="2589829" cy="2239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en-US" sz="1575" b="1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Irrigation: Residential</a:t>
              </a:r>
            </a:p>
          </p:txBody>
        </p:sp>
      </p:grpSp>
      <p:pic>
        <p:nvPicPr>
          <p:cNvPr id="8" name="Graphic 7" descr="Watering pot">
            <a:extLst>
              <a:ext uri="{FF2B5EF4-FFF2-40B4-BE49-F238E27FC236}">
                <a16:creationId xmlns:a16="http://schemas.microsoft.com/office/drawing/2014/main" id="{51E82FE6-E04B-4CF7-9C4F-FF9BF3B910F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1736552" y="65862"/>
            <a:ext cx="914400" cy="914400"/>
          </a:xfrm>
          <a:prstGeom prst="rect">
            <a:avLst/>
          </a:prstGeom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C9727FD7-DB40-46FF-A7E6-C20E27D05680}"/>
              </a:ext>
            </a:extLst>
          </p:cNvPr>
          <p:cNvSpPr txBox="1">
            <a:spLocks/>
          </p:cNvSpPr>
          <p:nvPr/>
        </p:nvSpPr>
        <p:spPr>
          <a:xfrm>
            <a:off x="4492836" y="1552539"/>
            <a:ext cx="3978010" cy="2733415"/>
          </a:xfrm>
          <a:prstGeom prst="rect">
            <a:avLst/>
          </a:prstGeom>
        </p:spPr>
        <p:txBody>
          <a:bodyPr anchor="t">
            <a:normAutofit/>
          </a:bodyPr>
          <a:lstStyle>
            <a:lvl1pPr marL="243841" indent="-243841" algn="l" defTabSz="975362" rtl="0" eaLnBrk="1" latinLnBrk="0" hangingPunct="1">
              <a:lnSpc>
                <a:spcPct val="90000"/>
              </a:lnSpc>
              <a:spcBef>
                <a:spcPts val="1067"/>
              </a:spcBef>
              <a:buFont typeface="Arial" panose="020B0604020202020204" pitchFamily="34" charset="0"/>
              <a:buChar char="•"/>
              <a:defRPr sz="2987" kern="120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31522" indent="-243841" algn="l" defTabSz="975362" rtl="0" eaLnBrk="1" latinLnBrk="0" hangingPunct="1">
              <a:lnSpc>
                <a:spcPct val="90000"/>
              </a:lnSpc>
              <a:spcBef>
                <a:spcPts val="534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219203" indent="-243841" algn="l" defTabSz="975362" rtl="0" eaLnBrk="1" latinLnBrk="0" hangingPunct="1">
              <a:lnSpc>
                <a:spcPct val="90000"/>
              </a:lnSpc>
              <a:spcBef>
                <a:spcPts val="534"/>
              </a:spcBef>
              <a:buFont typeface="Arial" panose="020B0604020202020204" pitchFamily="34" charset="0"/>
              <a:buChar char="•"/>
              <a:defRPr sz="2133" kern="1200">
                <a:solidFill>
                  <a:srgbClr val="00B0F0"/>
                </a:solidFill>
                <a:latin typeface="+mn-lt"/>
                <a:ea typeface="+mn-ea"/>
                <a:cs typeface="+mn-cs"/>
              </a:defRPr>
            </a:lvl3pPr>
            <a:lvl4pPr marL="1706884" indent="-243841" algn="l" defTabSz="975362" rtl="0" eaLnBrk="1" latinLnBrk="0" hangingPunct="1">
              <a:lnSpc>
                <a:spcPct val="90000"/>
              </a:lnSpc>
              <a:spcBef>
                <a:spcPts val="534"/>
              </a:spcBef>
              <a:buFont typeface="Arial" panose="020B0604020202020204" pitchFamily="34" charset="0"/>
              <a:buChar char="•"/>
              <a:defRPr sz="1921" kern="1200">
                <a:solidFill>
                  <a:schemeClr val="tx2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94565" indent="-243841" algn="l" defTabSz="975362" rtl="0" eaLnBrk="1" latinLnBrk="0" hangingPunct="1">
              <a:lnSpc>
                <a:spcPct val="90000"/>
              </a:lnSpc>
              <a:spcBef>
                <a:spcPts val="534"/>
              </a:spcBef>
              <a:buFont typeface="Arial" panose="020B0604020202020204" pitchFamily="34" charset="0"/>
              <a:buChar char="•"/>
              <a:defRPr sz="1921" kern="1200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82246" indent="-243841" algn="l" defTabSz="975362" rtl="0" eaLnBrk="1" latinLnBrk="0" hangingPunct="1">
              <a:lnSpc>
                <a:spcPct val="90000"/>
              </a:lnSpc>
              <a:spcBef>
                <a:spcPts val="534"/>
              </a:spcBef>
              <a:buFont typeface="Arial" panose="020B0604020202020204" pitchFamily="34" charset="0"/>
              <a:buChar char="•"/>
              <a:defRPr sz="192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69927" indent="-243841" algn="l" defTabSz="975362" rtl="0" eaLnBrk="1" latinLnBrk="0" hangingPunct="1">
              <a:lnSpc>
                <a:spcPct val="90000"/>
              </a:lnSpc>
              <a:spcBef>
                <a:spcPts val="534"/>
              </a:spcBef>
              <a:buFont typeface="Arial" panose="020B0604020202020204" pitchFamily="34" charset="0"/>
              <a:buChar char="•"/>
              <a:defRPr sz="192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8" indent="-243841" algn="l" defTabSz="975362" rtl="0" eaLnBrk="1" latinLnBrk="0" hangingPunct="1">
              <a:lnSpc>
                <a:spcPct val="90000"/>
              </a:lnSpc>
              <a:spcBef>
                <a:spcPts val="534"/>
              </a:spcBef>
              <a:buFont typeface="Arial" panose="020B0604020202020204" pitchFamily="34" charset="0"/>
              <a:buChar char="•"/>
              <a:defRPr sz="192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5289" indent="-243841" algn="l" defTabSz="975362" rtl="0" eaLnBrk="1" latinLnBrk="0" hangingPunct="1">
              <a:lnSpc>
                <a:spcPct val="90000"/>
              </a:lnSpc>
              <a:spcBef>
                <a:spcPts val="534"/>
              </a:spcBef>
              <a:buFont typeface="Arial" panose="020B0604020202020204" pitchFamily="34" charset="0"/>
              <a:buChar char="•"/>
              <a:defRPr sz="192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3200" dirty="0"/>
              <a:t>~60 miles of pipe</a:t>
            </a:r>
            <a:endParaRPr lang="en-US" dirty="0"/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dirty="0"/>
              <a:t>~800 Customers</a:t>
            </a:r>
          </a:p>
          <a:p>
            <a:pPr lvl="1" fontAlgn="auto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dirty="0"/>
              <a:t>Mainly Residential Irrigation Customers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dirty="0"/>
              <a:t>Process Use at 3 WRF</a:t>
            </a:r>
          </a:p>
          <a:p>
            <a:pPr fontAlgn="auto">
              <a:spcAft>
                <a:spcPts val="0"/>
              </a:spcAft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8506B7-FC05-44E0-B3C6-DD4FEE1AF6A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1094" y="1688677"/>
            <a:ext cx="3895973" cy="2502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876330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90707-E585-4EE6-84FE-BAEC6303C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400" y="220791"/>
            <a:ext cx="11906527" cy="1413934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Where It’s Used?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EA6AD8-DF95-4BD9-A74D-865C3CC66A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96" t="-1064" r="2986" b="-1"/>
          <a:stretch/>
        </p:blipFill>
        <p:spPr>
          <a:xfrm>
            <a:off x="6883400" y="492061"/>
            <a:ext cx="5633584" cy="5660668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583A206-979A-47A1-AB34-CBC82F0402B1}"/>
              </a:ext>
            </a:extLst>
          </p:cNvPr>
          <p:cNvSpPr txBox="1">
            <a:spLocks/>
          </p:cNvSpPr>
          <p:nvPr/>
        </p:nvSpPr>
        <p:spPr>
          <a:xfrm>
            <a:off x="672537" y="1634725"/>
            <a:ext cx="6385499" cy="5206511"/>
          </a:xfrm>
          <a:prstGeom prst="rect">
            <a:avLst/>
          </a:prstGeom>
        </p:spPr>
        <p:txBody>
          <a:bodyPr anchor="t">
            <a:normAutofit/>
          </a:bodyPr>
          <a:lstStyle>
            <a:lvl1pPr marL="243841" indent="-243841" algn="l" defTabSz="975362" rtl="0" eaLnBrk="1" latinLnBrk="0" hangingPunct="1">
              <a:lnSpc>
                <a:spcPct val="90000"/>
              </a:lnSpc>
              <a:spcBef>
                <a:spcPts val="1067"/>
              </a:spcBef>
              <a:buFont typeface="Arial" panose="020B0604020202020204" pitchFamily="34" charset="0"/>
              <a:buChar char="•"/>
              <a:defRPr sz="2987" kern="120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31522" indent="-243841" algn="l" defTabSz="975362" rtl="0" eaLnBrk="1" latinLnBrk="0" hangingPunct="1">
              <a:lnSpc>
                <a:spcPct val="90000"/>
              </a:lnSpc>
              <a:spcBef>
                <a:spcPts val="534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219203" indent="-243841" algn="l" defTabSz="975362" rtl="0" eaLnBrk="1" latinLnBrk="0" hangingPunct="1">
              <a:lnSpc>
                <a:spcPct val="90000"/>
              </a:lnSpc>
              <a:spcBef>
                <a:spcPts val="534"/>
              </a:spcBef>
              <a:buFont typeface="Arial" panose="020B0604020202020204" pitchFamily="34" charset="0"/>
              <a:buChar char="•"/>
              <a:defRPr sz="2133" kern="1200">
                <a:solidFill>
                  <a:srgbClr val="00B0F0"/>
                </a:solidFill>
                <a:latin typeface="+mn-lt"/>
                <a:ea typeface="+mn-ea"/>
                <a:cs typeface="+mn-cs"/>
              </a:defRPr>
            </a:lvl3pPr>
            <a:lvl4pPr marL="1706884" indent="-243841" algn="l" defTabSz="975362" rtl="0" eaLnBrk="1" latinLnBrk="0" hangingPunct="1">
              <a:lnSpc>
                <a:spcPct val="90000"/>
              </a:lnSpc>
              <a:spcBef>
                <a:spcPts val="534"/>
              </a:spcBef>
              <a:buFont typeface="Arial" panose="020B0604020202020204" pitchFamily="34" charset="0"/>
              <a:buChar char="•"/>
              <a:defRPr sz="1921" kern="1200">
                <a:solidFill>
                  <a:schemeClr val="tx2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94565" indent="-243841" algn="l" defTabSz="975362" rtl="0" eaLnBrk="1" latinLnBrk="0" hangingPunct="1">
              <a:lnSpc>
                <a:spcPct val="90000"/>
              </a:lnSpc>
              <a:spcBef>
                <a:spcPts val="534"/>
              </a:spcBef>
              <a:buFont typeface="Arial" panose="020B0604020202020204" pitchFamily="34" charset="0"/>
              <a:buChar char="•"/>
              <a:defRPr sz="1921" kern="1200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82246" indent="-243841" algn="l" defTabSz="975362" rtl="0" eaLnBrk="1" latinLnBrk="0" hangingPunct="1">
              <a:lnSpc>
                <a:spcPct val="90000"/>
              </a:lnSpc>
              <a:spcBef>
                <a:spcPts val="534"/>
              </a:spcBef>
              <a:buFont typeface="Arial" panose="020B0604020202020204" pitchFamily="34" charset="0"/>
              <a:buChar char="•"/>
              <a:defRPr sz="192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69927" indent="-243841" algn="l" defTabSz="975362" rtl="0" eaLnBrk="1" latinLnBrk="0" hangingPunct="1">
              <a:lnSpc>
                <a:spcPct val="90000"/>
              </a:lnSpc>
              <a:spcBef>
                <a:spcPts val="534"/>
              </a:spcBef>
              <a:buFont typeface="Arial" panose="020B0604020202020204" pitchFamily="34" charset="0"/>
              <a:buChar char="•"/>
              <a:defRPr sz="192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8" indent="-243841" algn="l" defTabSz="975362" rtl="0" eaLnBrk="1" latinLnBrk="0" hangingPunct="1">
              <a:lnSpc>
                <a:spcPct val="90000"/>
              </a:lnSpc>
              <a:spcBef>
                <a:spcPts val="534"/>
              </a:spcBef>
              <a:buFont typeface="Arial" panose="020B0604020202020204" pitchFamily="34" charset="0"/>
              <a:buChar char="•"/>
              <a:defRPr sz="192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5289" indent="-243841" algn="l" defTabSz="975362" rtl="0" eaLnBrk="1" latinLnBrk="0" hangingPunct="1">
              <a:lnSpc>
                <a:spcPct val="90000"/>
              </a:lnSpc>
              <a:spcBef>
                <a:spcPts val="534"/>
              </a:spcBef>
              <a:buFont typeface="Arial" panose="020B0604020202020204" pitchFamily="34" charset="0"/>
              <a:buChar char="•"/>
              <a:defRPr sz="192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39725" indent="-339725" defTabSz="914400">
              <a:buFont typeface="Wingdings" panose="05000000000000000000" pitchFamily="2" charset="2"/>
              <a:buChar char="§"/>
            </a:pPr>
            <a:r>
              <a:rPr lang="en-US" sz="4400" dirty="0"/>
              <a:t>Ideally demand is year-round &amp; near source</a:t>
            </a:r>
          </a:p>
          <a:p>
            <a:pPr marL="339725" indent="-339725" defTabSz="914400" fontAlgn="auto"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4000" dirty="0"/>
          </a:p>
          <a:p>
            <a:pPr marL="339725" indent="-339725" defTabSz="914400" fontAlgn="auto"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4000" dirty="0"/>
          </a:p>
          <a:p>
            <a:pPr marL="339725" indent="-339725" defTabSz="914400" fontAlgn="auto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4400" dirty="0"/>
              <a:t>Irrigation is less than originally anticipated</a:t>
            </a:r>
            <a:endParaRPr lang="en-US" sz="3200" dirty="0"/>
          </a:p>
        </p:txBody>
      </p:sp>
      <p:pic>
        <p:nvPicPr>
          <p:cNvPr id="11" name="Graphic 10" descr="Downward trend">
            <a:extLst>
              <a:ext uri="{FF2B5EF4-FFF2-40B4-BE49-F238E27FC236}">
                <a16:creationId xmlns:a16="http://schemas.microsoft.com/office/drawing/2014/main" id="{8F20F931-A25A-4B55-8D03-05F41E360F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902315" y="5680475"/>
            <a:ext cx="1244560" cy="1244560"/>
          </a:xfrm>
          <a:prstGeom prst="rect">
            <a:avLst/>
          </a:prstGeom>
        </p:spPr>
      </p:pic>
      <p:pic>
        <p:nvPicPr>
          <p:cNvPr id="14" name="Graphic 13" descr="Target">
            <a:extLst>
              <a:ext uri="{FF2B5EF4-FFF2-40B4-BE49-F238E27FC236}">
                <a16:creationId xmlns:a16="http://schemas.microsoft.com/office/drawing/2014/main" id="{64C9125F-990A-47C9-AB1E-CA6CAB12B6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047937" y="2837542"/>
            <a:ext cx="774480" cy="774480"/>
          </a:xfrm>
          <a:prstGeom prst="rect">
            <a:avLst/>
          </a:prstGeom>
        </p:spPr>
      </p:pic>
      <p:pic>
        <p:nvPicPr>
          <p:cNvPr id="15" name="Graphic 14" descr="Monthly calendar">
            <a:extLst>
              <a:ext uri="{FF2B5EF4-FFF2-40B4-BE49-F238E27FC236}">
                <a16:creationId xmlns:a16="http://schemas.microsoft.com/office/drawing/2014/main" id="{BD6BEC2C-DAED-48FB-AA83-68985352772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4019170" y="2783210"/>
            <a:ext cx="883145" cy="883145"/>
          </a:xfrm>
          <a:prstGeom prst="rect">
            <a:avLst/>
          </a:prstGeom>
        </p:spPr>
      </p:pic>
      <p:pic>
        <p:nvPicPr>
          <p:cNvPr id="16" name="Graphic 15" descr="Suburban scene">
            <a:extLst>
              <a:ext uri="{FF2B5EF4-FFF2-40B4-BE49-F238E27FC236}">
                <a16:creationId xmlns:a16="http://schemas.microsoft.com/office/drawing/2014/main" id="{CDB03FCE-C38E-4217-8EAC-F66E1835F83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1935707" y="5831849"/>
            <a:ext cx="1073986" cy="1073986"/>
          </a:xfrm>
          <a:prstGeom prst="rect">
            <a:avLst/>
          </a:prstGeom>
        </p:spPr>
      </p:pic>
      <p:pic>
        <p:nvPicPr>
          <p:cNvPr id="17" name="Graphic 16" descr="Suburban scene">
            <a:extLst>
              <a:ext uri="{FF2B5EF4-FFF2-40B4-BE49-F238E27FC236}">
                <a16:creationId xmlns:a16="http://schemas.microsoft.com/office/drawing/2014/main" id="{5CE2EB4B-F4E2-4E28-B7C1-84FE848C298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3224915" y="6239056"/>
            <a:ext cx="589959" cy="589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562016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F9B3E-0809-4182-A065-D7F8588EA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858" y="144058"/>
            <a:ext cx="11906527" cy="1413934"/>
          </a:xfrm>
        </p:spPr>
        <p:txBody>
          <a:bodyPr/>
          <a:lstStyle/>
          <a:p>
            <a:r>
              <a:rPr lang="en-US" dirty="0"/>
              <a:t>Plan Iterations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A65D6B-F07B-4DF4-AEA3-B535D86450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7470" y="1447801"/>
            <a:ext cx="6594421" cy="5486399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2001 – Original Policy Statement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1600" dirty="0"/>
          </a:p>
          <a:p>
            <a:pPr>
              <a:buFont typeface="Wingdings" panose="05000000000000000000" pitchFamily="2" charset="2"/>
              <a:buChar char="§"/>
            </a:pPr>
            <a:endParaRPr lang="en-US" sz="1600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2007 – Master Plan 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1600" dirty="0"/>
          </a:p>
          <a:p>
            <a:pPr>
              <a:buFont typeface="Wingdings" panose="05000000000000000000" pitchFamily="2" charset="2"/>
              <a:buChar char="§"/>
            </a:pPr>
            <a:endParaRPr lang="en-US" sz="1600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2013 – Revised (MP)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1600" dirty="0"/>
          </a:p>
          <a:p>
            <a:pPr>
              <a:buFont typeface="Wingdings" panose="05000000000000000000" pitchFamily="2" charset="2"/>
              <a:buChar char="§"/>
            </a:pPr>
            <a:endParaRPr lang="en-US" sz="1600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2017 – Revised (MP)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2018 – Re-evaluate Services Area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2019 – Revise Service Area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894DA2-4034-4ACF-B1AF-06EA9C933A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7059" y="90912"/>
            <a:ext cx="5300493" cy="70575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B8645FF-5CB9-4EB2-A766-6F01D4779B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2200" y="1981200"/>
            <a:ext cx="2672159" cy="3459352"/>
          </a:xfrm>
          <a:prstGeom prst="rect">
            <a:avLst/>
          </a:prstGeom>
        </p:spPr>
      </p:pic>
      <p:pic>
        <p:nvPicPr>
          <p:cNvPr id="9" name="Graphic 8" descr="Closed book">
            <a:extLst>
              <a:ext uri="{FF2B5EF4-FFF2-40B4-BE49-F238E27FC236}">
                <a16:creationId xmlns:a16="http://schemas.microsoft.com/office/drawing/2014/main" id="{284BC30D-B276-4727-B3C1-6BF0F1EBF1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rot="1315011">
            <a:off x="4887411" y="331109"/>
            <a:ext cx="914400" cy="9144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CC8CA90-B4F6-4E01-853A-26E0D4B8B33D}"/>
              </a:ext>
            </a:extLst>
          </p:cNvPr>
          <p:cNvSpPr/>
          <p:nvPr/>
        </p:nvSpPr>
        <p:spPr>
          <a:xfrm>
            <a:off x="7709988" y="6058095"/>
            <a:ext cx="3593012" cy="107514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 Reclaimed Service Areas (July 1, 2019)</a:t>
            </a:r>
          </a:p>
        </p:txBody>
      </p:sp>
    </p:spTree>
    <p:extLst>
      <p:ext uri="{BB962C8B-B14F-4D97-AF65-F5344CB8AC3E}">
        <p14:creationId xmlns:p14="http://schemas.microsoft.com/office/powerpoint/2010/main" val="19755320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OC 2016 Theme">
  <a:themeElements>
    <a:clrScheme name="TOC Colors">
      <a:dk1>
        <a:srgbClr val="FFFFFF"/>
      </a:dk1>
      <a:lt1>
        <a:sysClr val="window" lastClr="FFFFFF"/>
      </a:lt1>
      <a:dk2>
        <a:srgbClr val="FFFFFF"/>
      </a:dk2>
      <a:lt2>
        <a:srgbClr val="FFFFFF"/>
      </a:lt2>
      <a:accent1>
        <a:srgbClr val="AEABAB"/>
      </a:accent1>
      <a:accent2>
        <a:srgbClr val="4472C4"/>
      </a:accent2>
      <a:accent3>
        <a:srgbClr val="A5A5A5"/>
      </a:accent3>
      <a:accent4>
        <a:srgbClr val="E8EEF7"/>
      </a:accent4>
      <a:accent5>
        <a:srgbClr val="E8EEF7"/>
      </a:accent5>
      <a:accent6>
        <a:srgbClr val="8EAADB"/>
      </a:accent6>
      <a:hlink>
        <a:srgbClr val="0563C1"/>
      </a:hlink>
      <a:folHlink>
        <a:srgbClr val="48A1FA"/>
      </a:folHlink>
    </a:clrScheme>
    <a:fontScheme name="TOC Font Styles">
      <a:majorFont>
        <a:latin typeface="Franklin Gothic Medium Cond"/>
        <a:ea typeface=""/>
        <a:cs typeface=""/>
      </a:majorFont>
      <a:minorFont>
        <a:latin typeface="Franklin Gothic Book"/>
        <a:ea typeface=""/>
        <a:cs typeface=""/>
      </a:minorFont>
    </a:fontScheme>
    <a:fmtScheme name="Inset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OC Council Meeting PowerPoint.potx" id="{564772EF-387D-4B00-8E1A-1137ABF107CC}" vid="{9A063BAA-0876-47B5-AE12-59829EBF8969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9550C3459D2BD4CBCA11BDEAC7D8243" ma:contentTypeVersion="4" ma:contentTypeDescription="Create a new document." ma:contentTypeScope="" ma:versionID="8f4b9d3d07949626f55f581ef3db101e">
  <xsd:schema xmlns:xsd="http://www.w3.org/2001/XMLSchema" xmlns:xs="http://www.w3.org/2001/XMLSchema" xmlns:p="http://schemas.microsoft.com/office/2006/metadata/properties" xmlns:ns2="fff3447f-6c9c-4de4-9434-45911d18f33f" xmlns:ns3="77e99e26-f3d7-4e1a-b987-e6e5de04d167" targetNamespace="http://schemas.microsoft.com/office/2006/metadata/properties" ma:root="true" ma:fieldsID="3c3d6524e16fba0cc0504d11989bc18c" ns2:_="" ns3:_="">
    <xsd:import namespace="fff3447f-6c9c-4de4-9434-45911d18f33f"/>
    <xsd:import namespace="77e99e26-f3d7-4e1a-b987-e6e5de04d16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ff3447f-6c9c-4de4-9434-45911d18f33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7e99e26-f3d7-4e1a-b987-e6e5de04d16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fff3447f-6c9c-4de4-9434-45911d18f33f">
      <UserInfo>
        <DisplayName>Mike Bajorek</DisplayName>
        <AccountId>14</AccountId>
        <AccountType/>
      </UserInfo>
      <UserInfo>
        <DisplayName>Stephen M. McNulty</DisplayName>
        <AccountId>18</AccountId>
        <AccountType/>
      </UserInfo>
      <UserInfo>
        <DisplayName>Maria VanderLoop</DisplayName>
        <AccountId>20</AccountId>
        <AccountType/>
      </UserInfo>
      <UserInfo>
        <DisplayName>Tyler D. Waring</DisplayName>
        <AccountId>15</AccountId>
        <AccountType/>
      </UserInfo>
      <UserInfo>
        <DisplayName>Nicole Raimundo</DisplayName>
        <AccountId>12</AccountId>
        <AccountType/>
      </UserInfo>
      <UserInfo>
        <DisplayName>Terry Yates</DisplayName>
        <AccountId>6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16BFDC38-5023-468B-AE23-98051A4DCF5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4455B6D-B839-4E4B-8543-17DD2B64C18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ff3447f-6c9c-4de4-9434-45911d18f33f"/>
    <ds:schemaRef ds:uri="77e99e26-f3d7-4e1a-b987-e6e5de04d16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7E521B8-EB82-4504-A522-731BE9963C1F}">
  <ds:schemaRefs>
    <ds:schemaRef ds:uri="http://purl.org/dc/dcmitype/"/>
    <ds:schemaRef ds:uri="77e99e26-f3d7-4e1a-b987-e6e5de04d167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fff3447f-6c9c-4de4-9434-45911d18f33f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TOC Council Meeting PPT TEMPLATE</Template>
  <TotalTime>4421</TotalTime>
  <Words>472</Words>
  <Application>Microsoft Office PowerPoint</Application>
  <PresentationFormat>Custom</PresentationFormat>
  <Paragraphs>152</Paragraphs>
  <Slides>16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Arial</vt:lpstr>
      <vt:lpstr>Franklin Gothic Book</vt:lpstr>
      <vt:lpstr>Franklin Gothic Medium</vt:lpstr>
      <vt:lpstr>Franklin Gothic Medium Cond</vt:lpstr>
      <vt:lpstr>FreesiaUPC</vt:lpstr>
      <vt:lpstr>Garamond</vt:lpstr>
      <vt:lpstr>Tahoma</vt:lpstr>
      <vt:lpstr>Times New Roman</vt:lpstr>
      <vt:lpstr>Wingdings</vt:lpstr>
      <vt:lpstr>TOC 2016 Theme</vt:lpstr>
      <vt:lpstr>PowerPoint Presentation</vt:lpstr>
      <vt:lpstr>Today</vt:lpstr>
      <vt:lpstr>Key Takeaway’s</vt:lpstr>
      <vt:lpstr>What Exactly is Reclaimed Water?</vt:lpstr>
      <vt:lpstr>Cary’s History</vt:lpstr>
      <vt:lpstr>Drivers</vt:lpstr>
      <vt:lpstr>How is Reclaimed Water Used in Cary?</vt:lpstr>
      <vt:lpstr>Where It’s Used?</vt:lpstr>
      <vt:lpstr>Plan Iterations</vt:lpstr>
      <vt:lpstr>Program Management</vt:lpstr>
      <vt:lpstr>Operational Challenges </vt:lpstr>
      <vt:lpstr>Successful Partnerships</vt:lpstr>
      <vt:lpstr>Is it a Waste or a Resource?</vt:lpstr>
      <vt:lpstr>Regulatory Challenges &amp; Opportunities</vt:lpstr>
      <vt:lpstr>Key Takeaway’s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Alexandra Jones</dc:creator>
  <cp:lastModifiedBy>Nimmer, Kim</cp:lastModifiedBy>
  <cp:revision>299</cp:revision>
  <cp:lastPrinted>2018-04-19T14:10:17Z</cp:lastPrinted>
  <dcterms:created xsi:type="dcterms:W3CDTF">2017-04-04T18:31:01Z</dcterms:created>
  <dcterms:modified xsi:type="dcterms:W3CDTF">2019-12-16T17:04:10Z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0x01010019550C3459D2BD4CBCA11BDEAC7D8243</vt:lpwstr>
  </property>
  <property fmtid="{D5CDD505-2E9C-101B-9397-08002B2CF9AE}" pid="3" name="ComplianceAssetId">
    <vt:lpwstr/>
  </property>
</Properties>
</file>